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256" r:id="rId2"/>
    <p:sldId id="265" r:id="rId3"/>
    <p:sldId id="300" r:id="rId4"/>
    <p:sldId id="305" r:id="rId5"/>
    <p:sldId id="302" r:id="rId6"/>
    <p:sldId id="301" r:id="rId7"/>
    <p:sldId id="308" r:id="rId8"/>
    <p:sldId id="283" r:id="rId9"/>
    <p:sldId id="281" r:id="rId10"/>
    <p:sldId id="262" r:id="rId11"/>
    <p:sldId id="263" r:id="rId12"/>
    <p:sldId id="284" r:id="rId13"/>
    <p:sldId id="286" r:id="rId14"/>
    <p:sldId id="287" r:id="rId15"/>
    <p:sldId id="285" r:id="rId16"/>
    <p:sldId id="336" r:id="rId17"/>
    <p:sldId id="344" r:id="rId18"/>
    <p:sldId id="289" r:id="rId19"/>
    <p:sldId id="339" r:id="rId20"/>
    <p:sldId id="341" r:id="rId21"/>
    <p:sldId id="290" r:id="rId22"/>
    <p:sldId id="291" r:id="rId23"/>
    <p:sldId id="292" r:id="rId24"/>
    <p:sldId id="295" r:id="rId25"/>
    <p:sldId id="288" r:id="rId26"/>
    <p:sldId id="312" r:id="rId27"/>
    <p:sldId id="332" r:id="rId28"/>
    <p:sldId id="338" r:id="rId29"/>
    <p:sldId id="342" r:id="rId30"/>
    <p:sldId id="317" r:id="rId31"/>
    <p:sldId id="320" r:id="rId32"/>
    <p:sldId id="337" r:id="rId33"/>
    <p:sldId id="318" r:id="rId34"/>
    <p:sldId id="321" r:id="rId35"/>
    <p:sldId id="310" r:id="rId36"/>
    <p:sldId id="345" r:id="rId37"/>
    <p:sldId id="325" r:id="rId38"/>
    <p:sldId id="346" r:id="rId39"/>
    <p:sldId id="323" r:id="rId40"/>
    <p:sldId id="298" r:id="rId41"/>
    <p:sldId id="297" r:id="rId42"/>
    <p:sldId id="311" r:id="rId43"/>
    <p:sldId id="326" r:id="rId44"/>
    <p:sldId id="327" r:id="rId45"/>
    <p:sldId id="303" r:id="rId46"/>
    <p:sldId id="313" r:id="rId47"/>
    <p:sldId id="330" r:id="rId48"/>
    <p:sldId id="316" r:id="rId49"/>
    <p:sldId id="329" r:id="rId50"/>
    <p:sldId id="269" r:id="rId51"/>
    <p:sldId id="270" r:id="rId52"/>
  </p:sldIdLst>
  <p:sldSz cx="9144000" cy="6858000" type="screen4x3"/>
  <p:notesSz cx="6797675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7033"/>
    <a:srgbClr val="00964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8417" autoAdjust="0"/>
  </p:normalViewPr>
  <p:slideViewPr>
    <p:cSldViewPr>
      <p:cViewPr>
        <p:scale>
          <a:sx n="86" d="100"/>
          <a:sy n="86" d="100"/>
        </p:scale>
        <p:origin x="-894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73A48A-E11C-41A7-AFCC-CF87D6131FEC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60CFB7C-89F4-43E8-B582-838829FEF21A}">
      <dgm:prSet phldrT="[Texto]" custT="1"/>
      <dgm:spPr>
        <a:solidFill>
          <a:schemeClr val="accent5"/>
        </a:solidFill>
        <a:ln>
          <a:solidFill>
            <a:schemeClr val="accent5"/>
          </a:solidFill>
        </a:ln>
      </dgm:spPr>
      <dgm:t>
        <a:bodyPr/>
        <a:lstStyle/>
        <a:p>
          <a:r>
            <a:rPr lang="pt-BR" sz="2000" dirty="0">
              <a:latin typeface="Arial" pitchFamily="34" charset="0"/>
              <a:cs typeface="Arial" pitchFamily="34" charset="0"/>
            </a:rPr>
            <a:t>IES</a:t>
          </a:r>
        </a:p>
      </dgm:t>
    </dgm:pt>
    <dgm:pt modelId="{48969423-7F0F-42C1-A307-3AA15FEB27A9}" type="parTrans" cxnId="{B09C0578-5B10-4742-970A-151D5452A4D1}">
      <dgm:prSet/>
      <dgm:spPr/>
      <dgm:t>
        <a:bodyPr/>
        <a:lstStyle/>
        <a:p>
          <a:endParaRPr lang="pt-BR"/>
        </a:p>
      </dgm:t>
    </dgm:pt>
    <dgm:pt modelId="{A352F177-797D-43AC-BB22-ED702B3E1EA1}" type="sibTrans" cxnId="{B09C0578-5B10-4742-970A-151D5452A4D1}">
      <dgm:prSet/>
      <dgm:spPr/>
      <dgm:t>
        <a:bodyPr/>
        <a:lstStyle/>
        <a:p>
          <a:endParaRPr lang="pt-BR"/>
        </a:p>
      </dgm:t>
    </dgm:pt>
    <dgm:pt modelId="{0918B133-9BAA-4FAE-ADC0-58A39ACF97D8}">
      <dgm:prSet phldrT="[Texto]" custT="1"/>
      <dgm:spPr>
        <a:ln>
          <a:solidFill>
            <a:schemeClr val="accent5"/>
          </a:solidFill>
        </a:ln>
      </dgm:spPr>
      <dgm:t>
        <a:bodyPr/>
        <a:lstStyle/>
        <a:p>
          <a:r>
            <a:rPr lang="pt-BR" sz="1500">
              <a:latin typeface="Arial" pitchFamily="34" charset="0"/>
              <a:cs typeface="Arial" pitchFamily="34" charset="0"/>
            </a:rPr>
            <a:t>Dados e-MEC</a:t>
          </a:r>
        </a:p>
      </dgm:t>
    </dgm:pt>
    <dgm:pt modelId="{CA885059-4F0E-4A5B-BCCF-426EC3144FFE}" type="parTrans" cxnId="{E32B3BE6-3887-4694-A303-E4E88F295E33}">
      <dgm:prSet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>
        <a:ln>
          <a:solidFill>
            <a:schemeClr val="accent5"/>
          </a:solidFill>
        </a:ln>
      </dgm:spPr>
      <dgm:t>
        <a:bodyPr/>
        <a:lstStyle/>
        <a:p>
          <a:endParaRPr lang="pt-BR"/>
        </a:p>
      </dgm:t>
    </dgm:pt>
    <dgm:pt modelId="{10204700-47DA-45DD-A707-183B1B5CB591}" type="sibTrans" cxnId="{E32B3BE6-3887-4694-A303-E4E88F295E33}">
      <dgm:prSet/>
      <dgm:spPr/>
      <dgm:t>
        <a:bodyPr/>
        <a:lstStyle/>
        <a:p>
          <a:endParaRPr lang="pt-BR"/>
        </a:p>
      </dgm:t>
    </dgm:pt>
    <dgm:pt modelId="{9AEA8F49-C387-4FCA-8759-4AB7D029908D}">
      <dgm:prSet phldrT="[Texto]" custT="1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5"/>
          </a:solidFill>
        </a:ln>
      </dgm:spPr>
      <dgm:t>
        <a:bodyPr/>
        <a:lstStyle/>
        <a:p>
          <a:r>
            <a:rPr lang="pt-BR" sz="1500">
              <a:latin typeface="Arial" pitchFamily="34" charset="0"/>
              <a:cs typeface="Arial" pitchFamily="34" charset="0"/>
            </a:rPr>
            <a:t>Recursos Humanos</a:t>
          </a:r>
        </a:p>
        <a:p>
          <a:r>
            <a:rPr lang="pt-BR" sz="1500">
              <a:latin typeface="Arial" pitchFamily="34" charset="0"/>
              <a:cs typeface="Arial" pitchFamily="34" charset="0"/>
            </a:rPr>
            <a:t>Dados Financeiros</a:t>
          </a:r>
        </a:p>
        <a:p>
          <a:r>
            <a:rPr lang="pt-BR" sz="1500">
              <a:latin typeface="Arial" pitchFamily="34" charset="0"/>
              <a:cs typeface="Arial" pitchFamily="34" charset="0"/>
            </a:rPr>
            <a:t>Biblioteca</a:t>
          </a:r>
        </a:p>
        <a:p>
          <a:r>
            <a:rPr lang="pt-BR" sz="1500">
              <a:latin typeface="Arial" pitchFamily="34" charset="0"/>
              <a:cs typeface="Arial" pitchFamily="34" charset="0"/>
            </a:rPr>
            <a:t>Informações Adicionais</a:t>
          </a:r>
        </a:p>
      </dgm:t>
    </dgm:pt>
    <dgm:pt modelId="{8B9D2218-BF91-4DA9-8A0C-68C91C9DCEAA}" type="parTrans" cxnId="{9CE1B189-D668-4D15-9A3B-9239B13DB01C}">
      <dgm:prSet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>
        <a:ln>
          <a:solidFill>
            <a:schemeClr val="accent5"/>
          </a:solidFill>
        </a:ln>
      </dgm:spPr>
      <dgm:t>
        <a:bodyPr/>
        <a:lstStyle/>
        <a:p>
          <a:endParaRPr lang="pt-BR"/>
        </a:p>
      </dgm:t>
    </dgm:pt>
    <dgm:pt modelId="{EC125BA4-305F-4AE5-90DC-206B98795612}" type="sibTrans" cxnId="{9CE1B189-D668-4D15-9A3B-9239B13DB01C}">
      <dgm:prSet/>
      <dgm:spPr/>
      <dgm:t>
        <a:bodyPr/>
        <a:lstStyle/>
        <a:p>
          <a:endParaRPr lang="pt-BR"/>
        </a:p>
      </dgm:t>
    </dgm:pt>
    <dgm:pt modelId="{5069DD66-5405-47CF-AA2D-BBCFF5F7181D}">
      <dgm:prSet phldrT="[Texto]" custT="1"/>
      <dgm:spPr>
        <a:solidFill>
          <a:schemeClr val="accent5"/>
        </a:solidFill>
        <a:ln>
          <a:solidFill>
            <a:schemeClr val="accent5"/>
          </a:solidFill>
        </a:ln>
      </dgm:spPr>
      <dgm:t>
        <a:bodyPr/>
        <a:lstStyle/>
        <a:p>
          <a:r>
            <a:rPr lang="pt-BR" sz="2000">
              <a:latin typeface="Arial" pitchFamily="34" charset="0"/>
              <a:cs typeface="Arial" pitchFamily="34" charset="0"/>
            </a:rPr>
            <a:t>Curso</a:t>
          </a:r>
        </a:p>
      </dgm:t>
    </dgm:pt>
    <dgm:pt modelId="{10C4F110-E2DF-45D7-9A69-4AF37AA96064}" type="parTrans" cxnId="{4BE50D1C-F0F2-4F71-8BD5-AEEA61DC6900}">
      <dgm:prSet/>
      <dgm:spPr/>
      <dgm:t>
        <a:bodyPr/>
        <a:lstStyle/>
        <a:p>
          <a:endParaRPr lang="pt-BR"/>
        </a:p>
      </dgm:t>
    </dgm:pt>
    <dgm:pt modelId="{148E92AE-DE95-40D5-B36F-AB58282C3984}" type="sibTrans" cxnId="{4BE50D1C-F0F2-4F71-8BD5-AEEA61DC6900}">
      <dgm:prSet/>
      <dgm:spPr/>
      <dgm:t>
        <a:bodyPr/>
        <a:lstStyle/>
        <a:p>
          <a:endParaRPr lang="pt-BR"/>
        </a:p>
      </dgm:t>
    </dgm:pt>
    <dgm:pt modelId="{2F4323AA-D409-4A4E-873A-573BD4275326}">
      <dgm:prSet phldrT="[Texto]" custT="1"/>
      <dgm:spPr>
        <a:ln>
          <a:solidFill>
            <a:schemeClr val="accent5"/>
          </a:solidFill>
        </a:ln>
      </dgm:spPr>
      <dgm:t>
        <a:bodyPr/>
        <a:lstStyle/>
        <a:p>
          <a:r>
            <a:rPr lang="pt-BR" sz="1500">
              <a:latin typeface="Arial" pitchFamily="34" charset="0"/>
              <a:cs typeface="Arial" pitchFamily="34" charset="0"/>
            </a:rPr>
            <a:t>Dados e-MEC</a:t>
          </a:r>
        </a:p>
      </dgm:t>
    </dgm:pt>
    <dgm:pt modelId="{B3CAD48C-79E1-40D0-89A4-2D4E20A9123A}" type="parTrans" cxnId="{07328B40-1EB0-4996-9D09-2D11AFBC5732}">
      <dgm:prSet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>
        <a:ln>
          <a:solidFill>
            <a:schemeClr val="accent5"/>
          </a:solidFill>
        </a:ln>
      </dgm:spPr>
      <dgm:t>
        <a:bodyPr/>
        <a:lstStyle/>
        <a:p>
          <a:endParaRPr lang="pt-BR"/>
        </a:p>
      </dgm:t>
    </dgm:pt>
    <dgm:pt modelId="{061F14EB-6782-410E-8BCE-04A1442AD9F3}" type="sibTrans" cxnId="{07328B40-1EB0-4996-9D09-2D11AFBC5732}">
      <dgm:prSet/>
      <dgm:spPr/>
      <dgm:t>
        <a:bodyPr/>
        <a:lstStyle/>
        <a:p>
          <a:endParaRPr lang="pt-BR"/>
        </a:p>
      </dgm:t>
    </dgm:pt>
    <dgm:pt modelId="{53712EB7-149B-42EE-905E-CC96BF970ECC}">
      <dgm:prSet phldrT="[Texto]" custT="1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5"/>
          </a:solidFill>
        </a:ln>
      </dgm:spPr>
      <dgm:t>
        <a:bodyPr/>
        <a:lstStyle/>
        <a:p>
          <a:r>
            <a:rPr lang="pt-BR" sz="1500" dirty="0" smtClean="0">
              <a:latin typeface="Arial" pitchFamily="34" charset="0"/>
              <a:cs typeface="Arial" pitchFamily="34" charset="0"/>
            </a:rPr>
            <a:t>Turno</a:t>
          </a:r>
        </a:p>
        <a:p>
          <a:r>
            <a:rPr lang="pt-BR" sz="1500" dirty="0" smtClean="0">
              <a:latin typeface="Arial" pitchFamily="34" charset="0"/>
              <a:cs typeface="Arial" pitchFamily="34" charset="0"/>
            </a:rPr>
            <a:t>Prazo mínimo de integralização</a:t>
          </a:r>
        </a:p>
        <a:p>
          <a:r>
            <a:rPr lang="pt-BR" sz="1500" dirty="0" smtClean="0">
              <a:latin typeface="Arial" pitchFamily="34" charset="0"/>
              <a:cs typeface="Arial" pitchFamily="34" charset="0"/>
            </a:rPr>
            <a:t>Vagas</a:t>
          </a:r>
          <a:endParaRPr lang="pt-BR" sz="1500" dirty="0">
            <a:latin typeface="Arial" pitchFamily="34" charset="0"/>
            <a:cs typeface="Arial" pitchFamily="34" charset="0"/>
          </a:endParaRPr>
        </a:p>
        <a:p>
          <a:r>
            <a:rPr lang="pt-BR" sz="1500" dirty="0">
              <a:latin typeface="Arial" pitchFamily="34" charset="0"/>
              <a:cs typeface="Arial" pitchFamily="34" charset="0"/>
            </a:rPr>
            <a:t>Inscritos</a:t>
          </a:r>
        </a:p>
        <a:p>
          <a:r>
            <a:rPr lang="pt-BR" sz="1500" dirty="0">
              <a:latin typeface="Arial" pitchFamily="34" charset="0"/>
              <a:cs typeface="Arial" pitchFamily="34" charset="0"/>
            </a:rPr>
            <a:t>Acessibilidade</a:t>
          </a:r>
        </a:p>
        <a:p>
          <a:r>
            <a:rPr lang="pt-BR" sz="1500" dirty="0">
              <a:latin typeface="Arial" pitchFamily="34" charset="0"/>
              <a:cs typeface="Arial" pitchFamily="34" charset="0"/>
            </a:rPr>
            <a:t>Laboratórios</a:t>
          </a:r>
        </a:p>
      </dgm:t>
    </dgm:pt>
    <dgm:pt modelId="{57E68D4F-8F8E-4858-83AE-DB0644E44CF8}" type="parTrans" cxnId="{B5B57424-FF1B-4657-8C38-6031E6589051}">
      <dgm:prSet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>
        <a:ln>
          <a:solidFill>
            <a:schemeClr val="accent5"/>
          </a:solidFill>
        </a:ln>
      </dgm:spPr>
      <dgm:t>
        <a:bodyPr/>
        <a:lstStyle/>
        <a:p>
          <a:endParaRPr lang="pt-BR"/>
        </a:p>
      </dgm:t>
    </dgm:pt>
    <dgm:pt modelId="{7E8B4E19-A4FC-4988-B5E6-6A0569CD6141}" type="sibTrans" cxnId="{B5B57424-FF1B-4657-8C38-6031E6589051}">
      <dgm:prSet/>
      <dgm:spPr/>
      <dgm:t>
        <a:bodyPr/>
        <a:lstStyle/>
        <a:p>
          <a:endParaRPr lang="pt-BR"/>
        </a:p>
      </dgm:t>
    </dgm:pt>
    <dgm:pt modelId="{1133A4A3-38A2-4159-8C7C-3172A0A50636}">
      <dgm:prSet phldrT="[Texto]" custT="1"/>
      <dgm:spPr>
        <a:solidFill>
          <a:schemeClr val="accent5"/>
        </a:solidFill>
        <a:ln>
          <a:solidFill>
            <a:schemeClr val="accent5"/>
          </a:solidFill>
        </a:ln>
      </dgm:spPr>
      <dgm:t>
        <a:bodyPr/>
        <a:lstStyle/>
        <a:p>
          <a:r>
            <a:rPr lang="pt-BR" sz="2000">
              <a:latin typeface="Arial" pitchFamily="34" charset="0"/>
              <a:cs typeface="Arial" pitchFamily="34" charset="0"/>
            </a:rPr>
            <a:t>Aluno</a:t>
          </a:r>
        </a:p>
      </dgm:t>
    </dgm:pt>
    <dgm:pt modelId="{503CE545-2E5E-49E6-B796-71B8AA244910}" type="parTrans" cxnId="{7B8373E2-B317-49D8-B193-191766EC6936}">
      <dgm:prSet/>
      <dgm:spPr/>
      <dgm:t>
        <a:bodyPr/>
        <a:lstStyle/>
        <a:p>
          <a:endParaRPr lang="pt-BR"/>
        </a:p>
      </dgm:t>
    </dgm:pt>
    <dgm:pt modelId="{0D6D529C-FDEA-4AB7-B746-6C33E271CD83}" type="sibTrans" cxnId="{7B8373E2-B317-49D8-B193-191766EC6936}">
      <dgm:prSet/>
      <dgm:spPr/>
      <dgm:t>
        <a:bodyPr/>
        <a:lstStyle/>
        <a:p>
          <a:endParaRPr lang="pt-BR"/>
        </a:p>
      </dgm:t>
    </dgm:pt>
    <dgm:pt modelId="{0844A55E-8639-4FD5-88F4-FA6E218000C7}">
      <dgm:prSet phldrT="[Texto]" custT="1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5"/>
          </a:solidFill>
        </a:ln>
      </dgm:spPr>
      <dgm:t>
        <a:bodyPr/>
        <a:lstStyle/>
        <a:p>
          <a:r>
            <a:rPr lang="pt-BR" sz="1500" dirty="0">
              <a:latin typeface="Arial" pitchFamily="34" charset="0"/>
              <a:cs typeface="Arial" pitchFamily="34" charset="0"/>
            </a:rPr>
            <a:t>Cor/raça</a:t>
          </a:r>
        </a:p>
        <a:p>
          <a:r>
            <a:rPr lang="pt-BR" sz="1500" dirty="0">
              <a:latin typeface="Arial" pitchFamily="34" charset="0"/>
              <a:cs typeface="Arial" pitchFamily="34" charset="0"/>
            </a:rPr>
            <a:t>Deficiência</a:t>
          </a:r>
        </a:p>
        <a:p>
          <a:r>
            <a:rPr lang="pt-BR" sz="1500" dirty="0">
              <a:latin typeface="Arial" pitchFamily="34" charset="0"/>
              <a:cs typeface="Arial" pitchFamily="34" charset="0"/>
            </a:rPr>
            <a:t>...</a:t>
          </a:r>
        </a:p>
      </dgm:t>
    </dgm:pt>
    <dgm:pt modelId="{DDF33E48-BC1F-46CD-95DB-804216BA2332}" type="parTrans" cxnId="{DD14FA30-F127-43FC-9994-6A5B4C0E9FB3}">
      <dgm:prSet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>
        <a:ln>
          <a:solidFill>
            <a:schemeClr val="accent5"/>
          </a:solidFill>
        </a:ln>
      </dgm:spPr>
      <dgm:t>
        <a:bodyPr/>
        <a:lstStyle/>
        <a:p>
          <a:endParaRPr lang="pt-BR"/>
        </a:p>
      </dgm:t>
    </dgm:pt>
    <dgm:pt modelId="{EA33264F-B397-4D5D-A4CE-D0AB220E6F54}" type="sibTrans" cxnId="{DD14FA30-F127-43FC-9994-6A5B4C0E9FB3}">
      <dgm:prSet/>
      <dgm:spPr/>
      <dgm:t>
        <a:bodyPr/>
        <a:lstStyle/>
        <a:p>
          <a:endParaRPr lang="pt-BR"/>
        </a:p>
      </dgm:t>
    </dgm:pt>
    <dgm:pt modelId="{23588B41-259F-45FD-B000-F4411A4B679E}">
      <dgm:prSet phldrT="[Texto]" custT="1"/>
      <dgm:spPr>
        <a:solidFill>
          <a:schemeClr val="accent5"/>
        </a:solidFill>
        <a:ln>
          <a:solidFill>
            <a:schemeClr val="accent5"/>
          </a:solidFill>
        </a:ln>
      </dgm:spPr>
      <dgm:t>
        <a:bodyPr/>
        <a:lstStyle/>
        <a:p>
          <a:r>
            <a:rPr lang="pt-BR" sz="2000">
              <a:latin typeface="Arial" pitchFamily="34" charset="0"/>
              <a:cs typeface="Arial" pitchFamily="34" charset="0"/>
            </a:rPr>
            <a:t>Docente</a:t>
          </a:r>
        </a:p>
      </dgm:t>
    </dgm:pt>
    <dgm:pt modelId="{951ED469-4F50-4A01-8AF5-EE2B0BD0C868}" type="parTrans" cxnId="{CCEEBF42-574D-435A-93B0-D6E1FF08BB70}">
      <dgm:prSet/>
      <dgm:spPr/>
      <dgm:t>
        <a:bodyPr/>
        <a:lstStyle/>
        <a:p>
          <a:endParaRPr lang="pt-BR"/>
        </a:p>
      </dgm:t>
    </dgm:pt>
    <dgm:pt modelId="{E49BF1EC-79CD-475C-87D5-551EE00AD112}" type="sibTrans" cxnId="{CCEEBF42-574D-435A-93B0-D6E1FF08BB70}">
      <dgm:prSet/>
      <dgm:spPr/>
      <dgm:t>
        <a:bodyPr/>
        <a:lstStyle/>
        <a:p>
          <a:endParaRPr lang="pt-BR"/>
        </a:p>
      </dgm:t>
    </dgm:pt>
    <dgm:pt modelId="{6EE95F7B-B6C4-40A9-BE57-9F773C8228E3}">
      <dgm:prSet phldrT="[Texto]" custT="1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5"/>
          </a:solidFill>
        </a:ln>
      </dgm:spPr>
      <dgm:t>
        <a:bodyPr/>
        <a:lstStyle/>
        <a:p>
          <a:r>
            <a:rPr lang="pt-BR" sz="1500">
              <a:latin typeface="Arial" pitchFamily="34" charset="0"/>
              <a:cs typeface="Arial" pitchFamily="34" charset="0"/>
            </a:rPr>
            <a:t>Cor/raça</a:t>
          </a:r>
        </a:p>
        <a:p>
          <a:r>
            <a:rPr lang="pt-BR" sz="1500">
              <a:latin typeface="Arial" pitchFamily="34" charset="0"/>
              <a:cs typeface="Arial" pitchFamily="34" charset="0"/>
            </a:rPr>
            <a:t>Deficiência</a:t>
          </a:r>
        </a:p>
        <a:p>
          <a:r>
            <a:rPr lang="pt-BR" sz="1500">
              <a:latin typeface="Arial" pitchFamily="34" charset="0"/>
              <a:cs typeface="Arial" pitchFamily="34" charset="0"/>
            </a:rPr>
            <a:t>...</a:t>
          </a:r>
        </a:p>
      </dgm:t>
    </dgm:pt>
    <dgm:pt modelId="{67DABF30-FC13-4960-9EF5-545B9970AA18}" type="parTrans" cxnId="{F86214F0-B61E-4F45-B290-C6242FEE75BA}">
      <dgm:prSet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>
        <a:ln>
          <a:solidFill>
            <a:schemeClr val="accent5"/>
          </a:solidFill>
        </a:ln>
      </dgm:spPr>
      <dgm:t>
        <a:bodyPr/>
        <a:lstStyle/>
        <a:p>
          <a:endParaRPr lang="pt-BR"/>
        </a:p>
      </dgm:t>
    </dgm:pt>
    <dgm:pt modelId="{B16E6708-9138-4F0D-9388-6F6723AE88B9}" type="sibTrans" cxnId="{F86214F0-B61E-4F45-B290-C6242FEE75BA}">
      <dgm:prSet/>
      <dgm:spPr/>
      <dgm:t>
        <a:bodyPr/>
        <a:lstStyle/>
        <a:p>
          <a:endParaRPr lang="pt-BR"/>
        </a:p>
      </dgm:t>
    </dgm:pt>
    <dgm:pt modelId="{DFCC795B-A986-4AF0-AC39-17AD1E81B728}" type="pres">
      <dgm:prSet presAssocID="{AE73A48A-E11C-41A7-AFCC-CF87D6131FE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6E204949-FE01-47CF-8ED2-62B94262D2D3}" type="pres">
      <dgm:prSet presAssocID="{D60CFB7C-89F4-43E8-B582-838829FEF21A}" presName="root" presStyleCnt="0"/>
      <dgm:spPr/>
    </dgm:pt>
    <dgm:pt modelId="{4E617164-8DD7-4407-8F26-D3CC594A8091}" type="pres">
      <dgm:prSet presAssocID="{D60CFB7C-89F4-43E8-B582-838829FEF21A}" presName="rootComposite" presStyleCnt="0"/>
      <dgm:spPr/>
    </dgm:pt>
    <dgm:pt modelId="{94BC7EFC-7D03-43F3-9720-603473BE9535}" type="pres">
      <dgm:prSet presAssocID="{D60CFB7C-89F4-43E8-B582-838829FEF21A}" presName="rootText" presStyleLbl="node1" presStyleIdx="0" presStyleCnt="4"/>
      <dgm:spPr/>
      <dgm:t>
        <a:bodyPr/>
        <a:lstStyle/>
        <a:p>
          <a:endParaRPr lang="pt-BR"/>
        </a:p>
      </dgm:t>
    </dgm:pt>
    <dgm:pt modelId="{EB5FF1CB-B86F-4DB3-B947-7FBC684142FD}" type="pres">
      <dgm:prSet presAssocID="{D60CFB7C-89F4-43E8-B582-838829FEF21A}" presName="rootConnector" presStyleLbl="node1" presStyleIdx="0" presStyleCnt="4"/>
      <dgm:spPr/>
      <dgm:t>
        <a:bodyPr/>
        <a:lstStyle/>
        <a:p>
          <a:endParaRPr lang="pt-BR"/>
        </a:p>
      </dgm:t>
    </dgm:pt>
    <dgm:pt modelId="{F69A2414-8666-4EEE-9B4F-DBE04BAE4269}" type="pres">
      <dgm:prSet presAssocID="{D60CFB7C-89F4-43E8-B582-838829FEF21A}" presName="childShape" presStyleCnt="0"/>
      <dgm:spPr/>
    </dgm:pt>
    <dgm:pt modelId="{5C405479-8D9D-40BD-B0AF-C73F95990EAB}" type="pres">
      <dgm:prSet presAssocID="{CA885059-4F0E-4A5B-BCCF-426EC3144FFE}" presName="Name13" presStyleLbl="parChTrans1D2" presStyleIdx="0" presStyleCnt="6"/>
      <dgm:spPr/>
      <dgm:t>
        <a:bodyPr/>
        <a:lstStyle/>
        <a:p>
          <a:endParaRPr lang="pt-BR"/>
        </a:p>
      </dgm:t>
    </dgm:pt>
    <dgm:pt modelId="{F50E0BED-E3C9-4DD6-809A-EA0EE03251EB}" type="pres">
      <dgm:prSet presAssocID="{0918B133-9BAA-4FAE-ADC0-58A39ACF97D8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2C74326-C4AF-4456-908A-BEF895434556}" type="pres">
      <dgm:prSet presAssocID="{8B9D2218-BF91-4DA9-8A0C-68C91C9DCEAA}" presName="Name13" presStyleLbl="parChTrans1D2" presStyleIdx="1" presStyleCnt="6"/>
      <dgm:spPr/>
      <dgm:t>
        <a:bodyPr/>
        <a:lstStyle/>
        <a:p>
          <a:endParaRPr lang="pt-BR"/>
        </a:p>
      </dgm:t>
    </dgm:pt>
    <dgm:pt modelId="{8DBA7FBF-A171-4629-85E5-B6C39B1227BA}" type="pres">
      <dgm:prSet presAssocID="{9AEA8F49-C387-4FCA-8759-4AB7D029908D}" presName="childText" presStyleLbl="bgAcc1" presStyleIdx="1" presStyleCnt="6" custScaleX="173856" custScaleY="14925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832BF8A-4BF0-40C3-870E-3C7C62A1C313}" type="pres">
      <dgm:prSet presAssocID="{5069DD66-5405-47CF-AA2D-BBCFF5F7181D}" presName="root" presStyleCnt="0"/>
      <dgm:spPr/>
    </dgm:pt>
    <dgm:pt modelId="{0D29CF83-9A75-419C-8170-9B01A7A71D92}" type="pres">
      <dgm:prSet presAssocID="{5069DD66-5405-47CF-AA2D-BBCFF5F7181D}" presName="rootComposite" presStyleCnt="0"/>
      <dgm:spPr/>
    </dgm:pt>
    <dgm:pt modelId="{2550FD11-69AE-480D-B386-1233CFAA13D6}" type="pres">
      <dgm:prSet presAssocID="{5069DD66-5405-47CF-AA2D-BBCFF5F7181D}" presName="rootText" presStyleLbl="node1" presStyleIdx="1" presStyleCnt="4"/>
      <dgm:spPr/>
      <dgm:t>
        <a:bodyPr/>
        <a:lstStyle/>
        <a:p>
          <a:endParaRPr lang="pt-BR"/>
        </a:p>
      </dgm:t>
    </dgm:pt>
    <dgm:pt modelId="{A8776CD9-19D0-4D82-A722-751C95DC6510}" type="pres">
      <dgm:prSet presAssocID="{5069DD66-5405-47CF-AA2D-BBCFF5F7181D}" presName="rootConnector" presStyleLbl="node1" presStyleIdx="1" presStyleCnt="4"/>
      <dgm:spPr/>
      <dgm:t>
        <a:bodyPr/>
        <a:lstStyle/>
        <a:p>
          <a:endParaRPr lang="pt-BR"/>
        </a:p>
      </dgm:t>
    </dgm:pt>
    <dgm:pt modelId="{E7833994-0776-402D-9CA6-B6E5322D79C3}" type="pres">
      <dgm:prSet presAssocID="{5069DD66-5405-47CF-AA2D-BBCFF5F7181D}" presName="childShape" presStyleCnt="0"/>
      <dgm:spPr/>
    </dgm:pt>
    <dgm:pt modelId="{6466F623-0A1C-4841-9834-DB2C9FFF6528}" type="pres">
      <dgm:prSet presAssocID="{B3CAD48C-79E1-40D0-89A4-2D4E20A9123A}" presName="Name13" presStyleLbl="parChTrans1D2" presStyleIdx="2" presStyleCnt="6"/>
      <dgm:spPr/>
      <dgm:t>
        <a:bodyPr/>
        <a:lstStyle/>
        <a:p>
          <a:endParaRPr lang="pt-BR"/>
        </a:p>
      </dgm:t>
    </dgm:pt>
    <dgm:pt modelId="{4746EC7F-7CE4-4BB0-92D9-BE093AE3B37C}" type="pres">
      <dgm:prSet presAssocID="{2F4323AA-D409-4A4E-873A-573BD4275326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14B0A75-34F6-49D5-8A62-F3FBB3C227E6}" type="pres">
      <dgm:prSet presAssocID="{57E68D4F-8F8E-4858-83AE-DB0644E44CF8}" presName="Name13" presStyleLbl="parChTrans1D2" presStyleIdx="3" presStyleCnt="6"/>
      <dgm:spPr/>
      <dgm:t>
        <a:bodyPr/>
        <a:lstStyle/>
        <a:p>
          <a:endParaRPr lang="pt-BR"/>
        </a:p>
      </dgm:t>
    </dgm:pt>
    <dgm:pt modelId="{E36E341F-5DA7-490A-99B0-2A83956E105C}" type="pres">
      <dgm:prSet presAssocID="{53712EB7-149B-42EE-905E-CC96BF970ECC}" presName="childText" presStyleLbl="bgAcc1" presStyleIdx="3" presStyleCnt="6" custScaleX="144068" custScaleY="27193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46431C2-ED57-4BE4-A3E5-3D48DA851CD5}" type="pres">
      <dgm:prSet presAssocID="{1133A4A3-38A2-4159-8C7C-3172A0A50636}" presName="root" presStyleCnt="0"/>
      <dgm:spPr/>
    </dgm:pt>
    <dgm:pt modelId="{A3624272-07F5-4B4B-97BB-42EBD3BC0F46}" type="pres">
      <dgm:prSet presAssocID="{1133A4A3-38A2-4159-8C7C-3172A0A50636}" presName="rootComposite" presStyleCnt="0"/>
      <dgm:spPr/>
    </dgm:pt>
    <dgm:pt modelId="{2A9232A5-0C2A-48A5-A327-CB24561B6228}" type="pres">
      <dgm:prSet presAssocID="{1133A4A3-38A2-4159-8C7C-3172A0A50636}" presName="rootText" presStyleLbl="node1" presStyleIdx="2" presStyleCnt="4" custLinFactY="-3415" custLinFactNeighborX="37365" custLinFactNeighborY="-100000"/>
      <dgm:spPr/>
      <dgm:t>
        <a:bodyPr/>
        <a:lstStyle/>
        <a:p>
          <a:endParaRPr lang="pt-BR"/>
        </a:p>
      </dgm:t>
    </dgm:pt>
    <dgm:pt modelId="{A04C6D12-5800-4008-9FC9-75E7BF8A14F0}" type="pres">
      <dgm:prSet presAssocID="{1133A4A3-38A2-4159-8C7C-3172A0A50636}" presName="rootConnector" presStyleLbl="node1" presStyleIdx="2" presStyleCnt="4"/>
      <dgm:spPr/>
      <dgm:t>
        <a:bodyPr/>
        <a:lstStyle/>
        <a:p>
          <a:endParaRPr lang="pt-BR"/>
        </a:p>
      </dgm:t>
    </dgm:pt>
    <dgm:pt modelId="{7E679EBC-F0BA-4CD2-BF89-D05C4ECE8853}" type="pres">
      <dgm:prSet presAssocID="{1133A4A3-38A2-4159-8C7C-3172A0A50636}" presName="childShape" presStyleCnt="0"/>
      <dgm:spPr/>
    </dgm:pt>
    <dgm:pt modelId="{218101BA-C9D1-4616-8688-90433E664E12}" type="pres">
      <dgm:prSet presAssocID="{DDF33E48-BC1F-46CD-95DB-804216BA2332}" presName="Name13" presStyleLbl="parChTrans1D2" presStyleIdx="4" presStyleCnt="6"/>
      <dgm:spPr/>
      <dgm:t>
        <a:bodyPr/>
        <a:lstStyle/>
        <a:p>
          <a:endParaRPr lang="pt-BR"/>
        </a:p>
      </dgm:t>
    </dgm:pt>
    <dgm:pt modelId="{22A009A7-6291-4DE5-9678-CE25B0B5197E}" type="pres">
      <dgm:prSet presAssocID="{0844A55E-8639-4FD5-88F4-FA6E218000C7}" presName="childText" presStyleLbl="bgAcc1" presStyleIdx="4" presStyleCnt="6" custLinFactNeighborX="42150" custLinFactNeighborY="-4651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A1B3188-C162-422F-8047-35A62DC971BD}" type="pres">
      <dgm:prSet presAssocID="{23588B41-259F-45FD-B000-F4411A4B679E}" presName="root" presStyleCnt="0"/>
      <dgm:spPr/>
    </dgm:pt>
    <dgm:pt modelId="{DFD88255-CE1B-494D-90A3-FA37BEA4E8F9}" type="pres">
      <dgm:prSet presAssocID="{23588B41-259F-45FD-B000-F4411A4B679E}" presName="rootComposite" presStyleCnt="0"/>
      <dgm:spPr/>
    </dgm:pt>
    <dgm:pt modelId="{22876AE3-4655-4538-AB3B-CB50683AA500}" type="pres">
      <dgm:prSet presAssocID="{23588B41-259F-45FD-B000-F4411A4B679E}" presName="rootText" presStyleLbl="node1" presStyleIdx="3" presStyleCnt="4" custLinFactY="100000" custLinFactNeighborX="-83426" custLinFactNeighborY="112358"/>
      <dgm:spPr/>
      <dgm:t>
        <a:bodyPr/>
        <a:lstStyle/>
        <a:p>
          <a:endParaRPr lang="pt-BR"/>
        </a:p>
      </dgm:t>
    </dgm:pt>
    <dgm:pt modelId="{172E8B8C-3CF3-4857-9943-E4EF12090F70}" type="pres">
      <dgm:prSet presAssocID="{23588B41-259F-45FD-B000-F4411A4B679E}" presName="rootConnector" presStyleLbl="node1" presStyleIdx="3" presStyleCnt="4"/>
      <dgm:spPr/>
      <dgm:t>
        <a:bodyPr/>
        <a:lstStyle/>
        <a:p>
          <a:endParaRPr lang="pt-BR"/>
        </a:p>
      </dgm:t>
    </dgm:pt>
    <dgm:pt modelId="{35E0F152-F63A-4E0F-99F3-2F758CFD1C13}" type="pres">
      <dgm:prSet presAssocID="{23588B41-259F-45FD-B000-F4411A4B679E}" presName="childShape" presStyleCnt="0"/>
      <dgm:spPr/>
    </dgm:pt>
    <dgm:pt modelId="{07AD7843-83CE-42D0-923A-EB183CA93F46}" type="pres">
      <dgm:prSet presAssocID="{67DABF30-FC13-4960-9EF5-545B9970AA18}" presName="Name13" presStyleLbl="parChTrans1D2" presStyleIdx="5" presStyleCnt="6"/>
      <dgm:spPr/>
      <dgm:t>
        <a:bodyPr/>
        <a:lstStyle/>
        <a:p>
          <a:endParaRPr lang="pt-BR"/>
        </a:p>
      </dgm:t>
    </dgm:pt>
    <dgm:pt modelId="{32539A17-68BC-4DF4-83D3-6ECDB7719416}" type="pres">
      <dgm:prSet presAssocID="{6EE95F7B-B6C4-40A9-BE57-9F773C8228E3}" presName="childText" presStyleLbl="bgAcc1" presStyleIdx="5" presStyleCnt="6" custLinFactX="-4310" custLinFactY="100000" custLinFactNeighborX="-100000" custLinFactNeighborY="11235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C28D5283-77C1-4A24-9E31-9574A585455E}" type="presOf" srcId="{2F4323AA-D409-4A4E-873A-573BD4275326}" destId="{4746EC7F-7CE4-4BB0-92D9-BE093AE3B37C}" srcOrd="0" destOrd="0" presId="urn:microsoft.com/office/officeart/2005/8/layout/hierarchy3"/>
    <dgm:cxn modelId="{B1DCF16D-75C9-497B-8393-EE4204F73F7E}" type="presOf" srcId="{D60CFB7C-89F4-43E8-B582-838829FEF21A}" destId="{94BC7EFC-7D03-43F3-9720-603473BE9535}" srcOrd="0" destOrd="0" presId="urn:microsoft.com/office/officeart/2005/8/layout/hierarchy3"/>
    <dgm:cxn modelId="{121B729F-EF9C-4D59-9E41-F62E3163710F}" type="presOf" srcId="{1133A4A3-38A2-4159-8C7C-3172A0A50636}" destId="{2A9232A5-0C2A-48A5-A327-CB24561B6228}" srcOrd="0" destOrd="0" presId="urn:microsoft.com/office/officeart/2005/8/layout/hierarchy3"/>
    <dgm:cxn modelId="{E32B3BE6-3887-4694-A303-E4E88F295E33}" srcId="{D60CFB7C-89F4-43E8-B582-838829FEF21A}" destId="{0918B133-9BAA-4FAE-ADC0-58A39ACF97D8}" srcOrd="0" destOrd="0" parTransId="{CA885059-4F0E-4A5B-BCCF-426EC3144FFE}" sibTransId="{10204700-47DA-45DD-A707-183B1B5CB591}"/>
    <dgm:cxn modelId="{86FD27FA-6DF3-49C6-A7BB-4CAAF4470267}" type="presOf" srcId="{B3CAD48C-79E1-40D0-89A4-2D4E20A9123A}" destId="{6466F623-0A1C-4841-9834-DB2C9FFF6528}" srcOrd="0" destOrd="0" presId="urn:microsoft.com/office/officeart/2005/8/layout/hierarchy3"/>
    <dgm:cxn modelId="{98CF9B43-EC34-4B21-850A-1DF4250D777F}" type="presOf" srcId="{5069DD66-5405-47CF-AA2D-BBCFF5F7181D}" destId="{2550FD11-69AE-480D-B386-1233CFAA13D6}" srcOrd="0" destOrd="0" presId="urn:microsoft.com/office/officeart/2005/8/layout/hierarchy3"/>
    <dgm:cxn modelId="{A9948CF5-4201-4D46-B208-C775098B1F13}" type="presOf" srcId="{53712EB7-149B-42EE-905E-CC96BF970ECC}" destId="{E36E341F-5DA7-490A-99B0-2A83956E105C}" srcOrd="0" destOrd="0" presId="urn:microsoft.com/office/officeart/2005/8/layout/hierarchy3"/>
    <dgm:cxn modelId="{DD14FA30-F127-43FC-9994-6A5B4C0E9FB3}" srcId="{1133A4A3-38A2-4159-8C7C-3172A0A50636}" destId="{0844A55E-8639-4FD5-88F4-FA6E218000C7}" srcOrd="0" destOrd="0" parTransId="{DDF33E48-BC1F-46CD-95DB-804216BA2332}" sibTransId="{EA33264F-B397-4D5D-A4CE-D0AB220E6F54}"/>
    <dgm:cxn modelId="{9CE1B189-D668-4D15-9A3B-9239B13DB01C}" srcId="{D60CFB7C-89F4-43E8-B582-838829FEF21A}" destId="{9AEA8F49-C387-4FCA-8759-4AB7D029908D}" srcOrd="1" destOrd="0" parTransId="{8B9D2218-BF91-4DA9-8A0C-68C91C9DCEAA}" sibTransId="{EC125BA4-305F-4AE5-90DC-206B98795612}"/>
    <dgm:cxn modelId="{393B6B82-8D7E-4B9A-AE09-309D8B56E029}" type="presOf" srcId="{D60CFB7C-89F4-43E8-B582-838829FEF21A}" destId="{EB5FF1CB-B86F-4DB3-B947-7FBC684142FD}" srcOrd="1" destOrd="0" presId="urn:microsoft.com/office/officeart/2005/8/layout/hierarchy3"/>
    <dgm:cxn modelId="{79CCEDF4-44C6-4337-8C85-830DD405393D}" type="presOf" srcId="{0844A55E-8639-4FD5-88F4-FA6E218000C7}" destId="{22A009A7-6291-4DE5-9678-CE25B0B5197E}" srcOrd="0" destOrd="0" presId="urn:microsoft.com/office/officeart/2005/8/layout/hierarchy3"/>
    <dgm:cxn modelId="{07328B40-1EB0-4996-9D09-2D11AFBC5732}" srcId="{5069DD66-5405-47CF-AA2D-BBCFF5F7181D}" destId="{2F4323AA-D409-4A4E-873A-573BD4275326}" srcOrd="0" destOrd="0" parTransId="{B3CAD48C-79E1-40D0-89A4-2D4E20A9123A}" sibTransId="{061F14EB-6782-410E-8BCE-04A1442AD9F3}"/>
    <dgm:cxn modelId="{F86214F0-B61E-4F45-B290-C6242FEE75BA}" srcId="{23588B41-259F-45FD-B000-F4411A4B679E}" destId="{6EE95F7B-B6C4-40A9-BE57-9F773C8228E3}" srcOrd="0" destOrd="0" parTransId="{67DABF30-FC13-4960-9EF5-545B9970AA18}" sibTransId="{B16E6708-9138-4F0D-9388-6F6723AE88B9}"/>
    <dgm:cxn modelId="{B5B57424-FF1B-4657-8C38-6031E6589051}" srcId="{5069DD66-5405-47CF-AA2D-BBCFF5F7181D}" destId="{53712EB7-149B-42EE-905E-CC96BF970ECC}" srcOrd="1" destOrd="0" parTransId="{57E68D4F-8F8E-4858-83AE-DB0644E44CF8}" sibTransId="{7E8B4E19-A4FC-4988-B5E6-6A0569CD6141}"/>
    <dgm:cxn modelId="{CCEEBF42-574D-435A-93B0-D6E1FF08BB70}" srcId="{AE73A48A-E11C-41A7-AFCC-CF87D6131FEC}" destId="{23588B41-259F-45FD-B000-F4411A4B679E}" srcOrd="3" destOrd="0" parTransId="{951ED469-4F50-4A01-8AF5-EE2B0BD0C868}" sibTransId="{E49BF1EC-79CD-475C-87D5-551EE00AD112}"/>
    <dgm:cxn modelId="{E86111CC-8F6D-407A-8DB8-7028F259C792}" type="presOf" srcId="{23588B41-259F-45FD-B000-F4411A4B679E}" destId="{172E8B8C-3CF3-4857-9943-E4EF12090F70}" srcOrd="1" destOrd="0" presId="urn:microsoft.com/office/officeart/2005/8/layout/hierarchy3"/>
    <dgm:cxn modelId="{B6CDB0F3-E3AC-4D8A-9CA9-D2BABC0BDA75}" type="presOf" srcId="{23588B41-259F-45FD-B000-F4411A4B679E}" destId="{22876AE3-4655-4538-AB3B-CB50683AA500}" srcOrd="0" destOrd="0" presId="urn:microsoft.com/office/officeart/2005/8/layout/hierarchy3"/>
    <dgm:cxn modelId="{EA066E36-4ECE-45E3-ABE8-21DFACDA9471}" type="presOf" srcId="{CA885059-4F0E-4A5B-BCCF-426EC3144FFE}" destId="{5C405479-8D9D-40BD-B0AF-C73F95990EAB}" srcOrd="0" destOrd="0" presId="urn:microsoft.com/office/officeart/2005/8/layout/hierarchy3"/>
    <dgm:cxn modelId="{A289F706-6958-4C7F-AC38-54D0FC6A399C}" type="presOf" srcId="{6EE95F7B-B6C4-40A9-BE57-9F773C8228E3}" destId="{32539A17-68BC-4DF4-83D3-6ECDB7719416}" srcOrd="0" destOrd="0" presId="urn:microsoft.com/office/officeart/2005/8/layout/hierarchy3"/>
    <dgm:cxn modelId="{D1717F25-FA3C-416F-A219-EDF3A629D7E6}" type="presOf" srcId="{8B9D2218-BF91-4DA9-8A0C-68C91C9DCEAA}" destId="{D2C74326-C4AF-4456-908A-BEF895434556}" srcOrd="0" destOrd="0" presId="urn:microsoft.com/office/officeart/2005/8/layout/hierarchy3"/>
    <dgm:cxn modelId="{B09C0578-5B10-4742-970A-151D5452A4D1}" srcId="{AE73A48A-E11C-41A7-AFCC-CF87D6131FEC}" destId="{D60CFB7C-89F4-43E8-B582-838829FEF21A}" srcOrd="0" destOrd="0" parTransId="{48969423-7F0F-42C1-A307-3AA15FEB27A9}" sibTransId="{A352F177-797D-43AC-BB22-ED702B3E1EA1}"/>
    <dgm:cxn modelId="{AFEF4EBD-9F71-4739-9FB7-2C4B42BE0A60}" type="presOf" srcId="{57E68D4F-8F8E-4858-83AE-DB0644E44CF8}" destId="{614B0A75-34F6-49D5-8A62-F3FBB3C227E6}" srcOrd="0" destOrd="0" presId="urn:microsoft.com/office/officeart/2005/8/layout/hierarchy3"/>
    <dgm:cxn modelId="{798FEAF9-25F5-48FA-875F-951C2C1F7723}" type="presOf" srcId="{67DABF30-FC13-4960-9EF5-545B9970AA18}" destId="{07AD7843-83CE-42D0-923A-EB183CA93F46}" srcOrd="0" destOrd="0" presId="urn:microsoft.com/office/officeart/2005/8/layout/hierarchy3"/>
    <dgm:cxn modelId="{B2FE1A51-517D-46F2-B2FB-F049AAD5C7E0}" type="presOf" srcId="{9AEA8F49-C387-4FCA-8759-4AB7D029908D}" destId="{8DBA7FBF-A171-4629-85E5-B6C39B1227BA}" srcOrd="0" destOrd="0" presId="urn:microsoft.com/office/officeart/2005/8/layout/hierarchy3"/>
    <dgm:cxn modelId="{1D8BCB92-65E2-4C73-A138-BC0BDD1D178F}" type="presOf" srcId="{DDF33E48-BC1F-46CD-95DB-804216BA2332}" destId="{218101BA-C9D1-4616-8688-90433E664E12}" srcOrd="0" destOrd="0" presId="urn:microsoft.com/office/officeart/2005/8/layout/hierarchy3"/>
    <dgm:cxn modelId="{7B8373E2-B317-49D8-B193-191766EC6936}" srcId="{AE73A48A-E11C-41A7-AFCC-CF87D6131FEC}" destId="{1133A4A3-38A2-4159-8C7C-3172A0A50636}" srcOrd="2" destOrd="0" parTransId="{503CE545-2E5E-49E6-B796-71B8AA244910}" sibTransId="{0D6D529C-FDEA-4AB7-B746-6C33E271CD83}"/>
    <dgm:cxn modelId="{4BE50D1C-F0F2-4F71-8BD5-AEEA61DC6900}" srcId="{AE73A48A-E11C-41A7-AFCC-CF87D6131FEC}" destId="{5069DD66-5405-47CF-AA2D-BBCFF5F7181D}" srcOrd="1" destOrd="0" parTransId="{10C4F110-E2DF-45D7-9A69-4AF37AA96064}" sibTransId="{148E92AE-DE95-40D5-B36F-AB58282C3984}"/>
    <dgm:cxn modelId="{ECED1EB0-45C1-4157-877A-6DF5A7A468BC}" type="presOf" srcId="{5069DD66-5405-47CF-AA2D-BBCFF5F7181D}" destId="{A8776CD9-19D0-4D82-A722-751C95DC6510}" srcOrd="1" destOrd="0" presId="urn:microsoft.com/office/officeart/2005/8/layout/hierarchy3"/>
    <dgm:cxn modelId="{1F860B50-F3DA-4BB0-8036-A1A2BB4538C3}" type="presOf" srcId="{1133A4A3-38A2-4159-8C7C-3172A0A50636}" destId="{A04C6D12-5800-4008-9FC9-75E7BF8A14F0}" srcOrd="1" destOrd="0" presId="urn:microsoft.com/office/officeart/2005/8/layout/hierarchy3"/>
    <dgm:cxn modelId="{31F6E855-E21D-457C-BAFF-0ACF13348B34}" type="presOf" srcId="{0918B133-9BAA-4FAE-ADC0-58A39ACF97D8}" destId="{F50E0BED-E3C9-4DD6-809A-EA0EE03251EB}" srcOrd="0" destOrd="0" presId="urn:microsoft.com/office/officeart/2005/8/layout/hierarchy3"/>
    <dgm:cxn modelId="{EB49C40C-57E6-44E9-93F2-BE258323CA7C}" type="presOf" srcId="{AE73A48A-E11C-41A7-AFCC-CF87D6131FEC}" destId="{DFCC795B-A986-4AF0-AC39-17AD1E81B728}" srcOrd="0" destOrd="0" presId="urn:microsoft.com/office/officeart/2005/8/layout/hierarchy3"/>
    <dgm:cxn modelId="{7BC22BD6-BA0A-43DB-9456-851D5FFA3C32}" type="presParOf" srcId="{DFCC795B-A986-4AF0-AC39-17AD1E81B728}" destId="{6E204949-FE01-47CF-8ED2-62B94262D2D3}" srcOrd="0" destOrd="0" presId="urn:microsoft.com/office/officeart/2005/8/layout/hierarchy3"/>
    <dgm:cxn modelId="{CC81D23C-F63D-4474-9799-938F2D1E19B7}" type="presParOf" srcId="{6E204949-FE01-47CF-8ED2-62B94262D2D3}" destId="{4E617164-8DD7-4407-8F26-D3CC594A8091}" srcOrd="0" destOrd="0" presId="urn:microsoft.com/office/officeart/2005/8/layout/hierarchy3"/>
    <dgm:cxn modelId="{3C36A3E9-42B7-4842-A2B4-1945C4B1FC5D}" type="presParOf" srcId="{4E617164-8DD7-4407-8F26-D3CC594A8091}" destId="{94BC7EFC-7D03-43F3-9720-603473BE9535}" srcOrd="0" destOrd="0" presId="urn:microsoft.com/office/officeart/2005/8/layout/hierarchy3"/>
    <dgm:cxn modelId="{FA5221F8-5D17-4C77-9620-984EDC8FB856}" type="presParOf" srcId="{4E617164-8DD7-4407-8F26-D3CC594A8091}" destId="{EB5FF1CB-B86F-4DB3-B947-7FBC684142FD}" srcOrd="1" destOrd="0" presId="urn:microsoft.com/office/officeart/2005/8/layout/hierarchy3"/>
    <dgm:cxn modelId="{547B91AE-DB08-489F-AFEF-6C80CDADE293}" type="presParOf" srcId="{6E204949-FE01-47CF-8ED2-62B94262D2D3}" destId="{F69A2414-8666-4EEE-9B4F-DBE04BAE4269}" srcOrd="1" destOrd="0" presId="urn:microsoft.com/office/officeart/2005/8/layout/hierarchy3"/>
    <dgm:cxn modelId="{1A9BD7EA-367A-425C-AA12-7B408D2AC7AC}" type="presParOf" srcId="{F69A2414-8666-4EEE-9B4F-DBE04BAE4269}" destId="{5C405479-8D9D-40BD-B0AF-C73F95990EAB}" srcOrd="0" destOrd="0" presId="urn:microsoft.com/office/officeart/2005/8/layout/hierarchy3"/>
    <dgm:cxn modelId="{1017BAB6-495C-4654-9DDC-63C61AB79504}" type="presParOf" srcId="{F69A2414-8666-4EEE-9B4F-DBE04BAE4269}" destId="{F50E0BED-E3C9-4DD6-809A-EA0EE03251EB}" srcOrd="1" destOrd="0" presId="urn:microsoft.com/office/officeart/2005/8/layout/hierarchy3"/>
    <dgm:cxn modelId="{3493CF41-C218-484A-A09D-8B46D0FFFC54}" type="presParOf" srcId="{F69A2414-8666-4EEE-9B4F-DBE04BAE4269}" destId="{D2C74326-C4AF-4456-908A-BEF895434556}" srcOrd="2" destOrd="0" presId="urn:microsoft.com/office/officeart/2005/8/layout/hierarchy3"/>
    <dgm:cxn modelId="{B1AB2C2D-D9B4-4233-B634-7814F3FACD99}" type="presParOf" srcId="{F69A2414-8666-4EEE-9B4F-DBE04BAE4269}" destId="{8DBA7FBF-A171-4629-85E5-B6C39B1227BA}" srcOrd="3" destOrd="0" presId="urn:microsoft.com/office/officeart/2005/8/layout/hierarchy3"/>
    <dgm:cxn modelId="{664BA8FA-4F9E-45B9-8F71-5B69D6B74223}" type="presParOf" srcId="{DFCC795B-A986-4AF0-AC39-17AD1E81B728}" destId="{E832BF8A-4BF0-40C3-870E-3C7C62A1C313}" srcOrd="1" destOrd="0" presId="urn:microsoft.com/office/officeart/2005/8/layout/hierarchy3"/>
    <dgm:cxn modelId="{38125F1D-AEF5-47D7-8AD8-137EA9E5BDB7}" type="presParOf" srcId="{E832BF8A-4BF0-40C3-870E-3C7C62A1C313}" destId="{0D29CF83-9A75-419C-8170-9B01A7A71D92}" srcOrd="0" destOrd="0" presId="urn:microsoft.com/office/officeart/2005/8/layout/hierarchy3"/>
    <dgm:cxn modelId="{67EBDE3F-6AE3-41F7-9BA8-5D368A42BCD8}" type="presParOf" srcId="{0D29CF83-9A75-419C-8170-9B01A7A71D92}" destId="{2550FD11-69AE-480D-B386-1233CFAA13D6}" srcOrd="0" destOrd="0" presId="urn:microsoft.com/office/officeart/2005/8/layout/hierarchy3"/>
    <dgm:cxn modelId="{3524C1C9-D55D-4B47-9B92-067F8C4B42E1}" type="presParOf" srcId="{0D29CF83-9A75-419C-8170-9B01A7A71D92}" destId="{A8776CD9-19D0-4D82-A722-751C95DC6510}" srcOrd="1" destOrd="0" presId="urn:microsoft.com/office/officeart/2005/8/layout/hierarchy3"/>
    <dgm:cxn modelId="{6D0C1082-C8C6-469C-819E-ED3D24A071D4}" type="presParOf" srcId="{E832BF8A-4BF0-40C3-870E-3C7C62A1C313}" destId="{E7833994-0776-402D-9CA6-B6E5322D79C3}" srcOrd="1" destOrd="0" presId="urn:microsoft.com/office/officeart/2005/8/layout/hierarchy3"/>
    <dgm:cxn modelId="{3EC00511-A0D1-45A3-881B-29EF9C43D272}" type="presParOf" srcId="{E7833994-0776-402D-9CA6-B6E5322D79C3}" destId="{6466F623-0A1C-4841-9834-DB2C9FFF6528}" srcOrd="0" destOrd="0" presId="urn:microsoft.com/office/officeart/2005/8/layout/hierarchy3"/>
    <dgm:cxn modelId="{18FB9D77-0CF3-46D9-B0DD-7CAAB17529B0}" type="presParOf" srcId="{E7833994-0776-402D-9CA6-B6E5322D79C3}" destId="{4746EC7F-7CE4-4BB0-92D9-BE093AE3B37C}" srcOrd="1" destOrd="0" presId="urn:microsoft.com/office/officeart/2005/8/layout/hierarchy3"/>
    <dgm:cxn modelId="{0B8163D8-EDCB-4BE7-A992-70BF51E6A224}" type="presParOf" srcId="{E7833994-0776-402D-9CA6-B6E5322D79C3}" destId="{614B0A75-34F6-49D5-8A62-F3FBB3C227E6}" srcOrd="2" destOrd="0" presId="urn:microsoft.com/office/officeart/2005/8/layout/hierarchy3"/>
    <dgm:cxn modelId="{364FB95F-133E-4205-BFB2-03F055D1CB01}" type="presParOf" srcId="{E7833994-0776-402D-9CA6-B6E5322D79C3}" destId="{E36E341F-5DA7-490A-99B0-2A83956E105C}" srcOrd="3" destOrd="0" presId="urn:microsoft.com/office/officeart/2005/8/layout/hierarchy3"/>
    <dgm:cxn modelId="{5C7F3052-7D76-4C24-B007-8C5F813E9DDD}" type="presParOf" srcId="{DFCC795B-A986-4AF0-AC39-17AD1E81B728}" destId="{C46431C2-ED57-4BE4-A3E5-3D48DA851CD5}" srcOrd="2" destOrd="0" presId="urn:microsoft.com/office/officeart/2005/8/layout/hierarchy3"/>
    <dgm:cxn modelId="{F8F2ACBA-437B-4F63-AD24-7DFC2DBE4E2A}" type="presParOf" srcId="{C46431C2-ED57-4BE4-A3E5-3D48DA851CD5}" destId="{A3624272-07F5-4B4B-97BB-42EBD3BC0F46}" srcOrd="0" destOrd="0" presId="urn:microsoft.com/office/officeart/2005/8/layout/hierarchy3"/>
    <dgm:cxn modelId="{2E4A40B5-B143-4BBB-9D00-198BDBE09FC6}" type="presParOf" srcId="{A3624272-07F5-4B4B-97BB-42EBD3BC0F46}" destId="{2A9232A5-0C2A-48A5-A327-CB24561B6228}" srcOrd="0" destOrd="0" presId="urn:microsoft.com/office/officeart/2005/8/layout/hierarchy3"/>
    <dgm:cxn modelId="{24269AB1-AD00-46B7-AEC8-BDD2E5F89260}" type="presParOf" srcId="{A3624272-07F5-4B4B-97BB-42EBD3BC0F46}" destId="{A04C6D12-5800-4008-9FC9-75E7BF8A14F0}" srcOrd="1" destOrd="0" presId="urn:microsoft.com/office/officeart/2005/8/layout/hierarchy3"/>
    <dgm:cxn modelId="{1BEF7ED7-50BB-4073-A7B3-E538C54AC889}" type="presParOf" srcId="{C46431C2-ED57-4BE4-A3E5-3D48DA851CD5}" destId="{7E679EBC-F0BA-4CD2-BF89-D05C4ECE8853}" srcOrd="1" destOrd="0" presId="urn:microsoft.com/office/officeart/2005/8/layout/hierarchy3"/>
    <dgm:cxn modelId="{D2EAA96E-0EC0-404C-94B9-1AFE83A4DA35}" type="presParOf" srcId="{7E679EBC-F0BA-4CD2-BF89-D05C4ECE8853}" destId="{218101BA-C9D1-4616-8688-90433E664E12}" srcOrd="0" destOrd="0" presId="urn:microsoft.com/office/officeart/2005/8/layout/hierarchy3"/>
    <dgm:cxn modelId="{3A438773-D1B9-4642-B10D-7259CACABB93}" type="presParOf" srcId="{7E679EBC-F0BA-4CD2-BF89-D05C4ECE8853}" destId="{22A009A7-6291-4DE5-9678-CE25B0B5197E}" srcOrd="1" destOrd="0" presId="urn:microsoft.com/office/officeart/2005/8/layout/hierarchy3"/>
    <dgm:cxn modelId="{CEB06ABB-E6B0-4E19-AF77-EEA22A61C1CD}" type="presParOf" srcId="{DFCC795B-A986-4AF0-AC39-17AD1E81B728}" destId="{1A1B3188-C162-422F-8047-35A62DC971BD}" srcOrd="3" destOrd="0" presId="urn:microsoft.com/office/officeart/2005/8/layout/hierarchy3"/>
    <dgm:cxn modelId="{B20CC66F-93B2-451E-BFBB-D5C2892EB83A}" type="presParOf" srcId="{1A1B3188-C162-422F-8047-35A62DC971BD}" destId="{DFD88255-CE1B-494D-90A3-FA37BEA4E8F9}" srcOrd="0" destOrd="0" presId="urn:microsoft.com/office/officeart/2005/8/layout/hierarchy3"/>
    <dgm:cxn modelId="{1CD1737B-0EF0-4577-B29A-D916A20321E6}" type="presParOf" srcId="{DFD88255-CE1B-494D-90A3-FA37BEA4E8F9}" destId="{22876AE3-4655-4538-AB3B-CB50683AA500}" srcOrd="0" destOrd="0" presId="urn:microsoft.com/office/officeart/2005/8/layout/hierarchy3"/>
    <dgm:cxn modelId="{B1215F82-875A-45D3-9ADA-7358ADFF0B95}" type="presParOf" srcId="{DFD88255-CE1B-494D-90A3-FA37BEA4E8F9}" destId="{172E8B8C-3CF3-4857-9943-E4EF12090F70}" srcOrd="1" destOrd="0" presId="urn:microsoft.com/office/officeart/2005/8/layout/hierarchy3"/>
    <dgm:cxn modelId="{D3B5C37F-7133-4017-B4D6-F99ECA3C80BA}" type="presParOf" srcId="{1A1B3188-C162-422F-8047-35A62DC971BD}" destId="{35E0F152-F63A-4E0F-99F3-2F758CFD1C13}" srcOrd="1" destOrd="0" presId="urn:microsoft.com/office/officeart/2005/8/layout/hierarchy3"/>
    <dgm:cxn modelId="{9B1819A2-6931-45F5-9D5A-B2DC599BB6AF}" type="presParOf" srcId="{35E0F152-F63A-4E0F-99F3-2F758CFD1C13}" destId="{07AD7843-83CE-42D0-923A-EB183CA93F46}" srcOrd="0" destOrd="0" presId="urn:microsoft.com/office/officeart/2005/8/layout/hierarchy3"/>
    <dgm:cxn modelId="{84D8B3D0-EE20-4F10-B09E-60C04943DD8E}" type="presParOf" srcId="{35E0F152-F63A-4E0F-99F3-2F758CFD1C13}" destId="{32539A17-68BC-4DF4-83D3-6ECDB7719416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BC7EFC-7D03-43F3-9720-603473BE9535}">
      <dsp:nvSpPr>
        <dsp:cNvPr id="0" name=""/>
        <dsp:cNvSpPr/>
      </dsp:nvSpPr>
      <dsp:spPr>
        <a:xfrm>
          <a:off x="4200" y="404660"/>
          <a:ext cx="1721230" cy="860615"/>
        </a:xfrm>
        <a:prstGeom prst="roundRect">
          <a:avLst>
            <a:gd name="adj" fmla="val 10000"/>
          </a:avLst>
        </a:prstGeom>
        <a:solidFill>
          <a:schemeClr val="accent5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>
              <a:latin typeface="Arial" pitchFamily="34" charset="0"/>
              <a:cs typeface="Arial" pitchFamily="34" charset="0"/>
            </a:rPr>
            <a:t>IES</a:t>
          </a:r>
        </a:p>
      </dsp:txBody>
      <dsp:txXfrm>
        <a:off x="4200" y="404660"/>
        <a:ext cx="1721230" cy="860615"/>
      </dsp:txXfrm>
    </dsp:sp>
    <dsp:sp modelId="{5C405479-8D9D-40BD-B0AF-C73F95990EAB}">
      <dsp:nvSpPr>
        <dsp:cNvPr id="0" name=""/>
        <dsp:cNvSpPr/>
      </dsp:nvSpPr>
      <dsp:spPr>
        <a:xfrm>
          <a:off x="176323" y="1265276"/>
          <a:ext cx="172123" cy="6454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5461"/>
              </a:lnTo>
              <a:lnTo>
                <a:pt x="172123" y="645461"/>
              </a:lnTo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5"/>
        </a:lnRef>
        <a:fillRef idx="0">
          <a:schemeClr val="accent5"/>
        </a:fillRef>
        <a:effectRef idx="2">
          <a:schemeClr val="accent5"/>
        </a:effectRef>
        <a:fontRef idx="minor">
          <a:schemeClr val="tx1"/>
        </a:fontRef>
      </dsp:style>
    </dsp:sp>
    <dsp:sp modelId="{F50E0BED-E3C9-4DD6-809A-EA0EE03251EB}">
      <dsp:nvSpPr>
        <dsp:cNvPr id="0" name=""/>
        <dsp:cNvSpPr/>
      </dsp:nvSpPr>
      <dsp:spPr>
        <a:xfrm>
          <a:off x="348446" y="1480429"/>
          <a:ext cx="1376984" cy="8606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>
              <a:latin typeface="Arial" pitchFamily="34" charset="0"/>
              <a:cs typeface="Arial" pitchFamily="34" charset="0"/>
            </a:rPr>
            <a:t>Dados e-MEC</a:t>
          </a:r>
        </a:p>
      </dsp:txBody>
      <dsp:txXfrm>
        <a:off x="348446" y="1480429"/>
        <a:ext cx="1376984" cy="860615"/>
      </dsp:txXfrm>
    </dsp:sp>
    <dsp:sp modelId="{D2C74326-C4AF-4456-908A-BEF895434556}">
      <dsp:nvSpPr>
        <dsp:cNvPr id="0" name=""/>
        <dsp:cNvSpPr/>
      </dsp:nvSpPr>
      <dsp:spPr>
        <a:xfrm>
          <a:off x="176323" y="1265276"/>
          <a:ext cx="172123" cy="19331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3165"/>
              </a:lnTo>
              <a:lnTo>
                <a:pt x="172123" y="1933165"/>
              </a:lnTo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5"/>
        </a:lnRef>
        <a:fillRef idx="0">
          <a:schemeClr val="accent5"/>
        </a:fillRef>
        <a:effectRef idx="2">
          <a:schemeClr val="accent5"/>
        </a:effectRef>
        <a:fontRef idx="minor">
          <a:schemeClr val="tx1"/>
        </a:fontRef>
      </dsp:style>
    </dsp:sp>
    <dsp:sp modelId="{8DBA7FBF-A171-4629-85E5-B6C39B1227BA}">
      <dsp:nvSpPr>
        <dsp:cNvPr id="0" name=""/>
        <dsp:cNvSpPr/>
      </dsp:nvSpPr>
      <dsp:spPr>
        <a:xfrm>
          <a:off x="348446" y="2556198"/>
          <a:ext cx="2393969" cy="1284485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>
              <a:latin typeface="Arial" pitchFamily="34" charset="0"/>
              <a:cs typeface="Arial" pitchFamily="34" charset="0"/>
            </a:rPr>
            <a:t>Recursos Humanos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>
              <a:latin typeface="Arial" pitchFamily="34" charset="0"/>
              <a:cs typeface="Arial" pitchFamily="34" charset="0"/>
            </a:rPr>
            <a:t>Dados Financeiros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>
              <a:latin typeface="Arial" pitchFamily="34" charset="0"/>
              <a:cs typeface="Arial" pitchFamily="34" charset="0"/>
            </a:rPr>
            <a:t>Biblioteca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>
              <a:latin typeface="Arial" pitchFamily="34" charset="0"/>
              <a:cs typeface="Arial" pitchFamily="34" charset="0"/>
            </a:rPr>
            <a:t>Informações Adicionais</a:t>
          </a:r>
        </a:p>
      </dsp:txBody>
      <dsp:txXfrm>
        <a:off x="348446" y="2556198"/>
        <a:ext cx="2393969" cy="1284485"/>
      </dsp:txXfrm>
    </dsp:sp>
    <dsp:sp modelId="{2550FD11-69AE-480D-B386-1233CFAA13D6}">
      <dsp:nvSpPr>
        <dsp:cNvPr id="0" name=""/>
        <dsp:cNvSpPr/>
      </dsp:nvSpPr>
      <dsp:spPr>
        <a:xfrm>
          <a:off x="2828477" y="404660"/>
          <a:ext cx="1721230" cy="860615"/>
        </a:xfrm>
        <a:prstGeom prst="roundRect">
          <a:avLst>
            <a:gd name="adj" fmla="val 10000"/>
          </a:avLst>
        </a:prstGeom>
        <a:solidFill>
          <a:schemeClr val="accent5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>
              <a:latin typeface="Arial" pitchFamily="34" charset="0"/>
              <a:cs typeface="Arial" pitchFamily="34" charset="0"/>
            </a:rPr>
            <a:t>Curso</a:t>
          </a:r>
        </a:p>
      </dsp:txBody>
      <dsp:txXfrm>
        <a:off x="2828477" y="404660"/>
        <a:ext cx="1721230" cy="860615"/>
      </dsp:txXfrm>
    </dsp:sp>
    <dsp:sp modelId="{6466F623-0A1C-4841-9834-DB2C9FFF6528}">
      <dsp:nvSpPr>
        <dsp:cNvPr id="0" name=""/>
        <dsp:cNvSpPr/>
      </dsp:nvSpPr>
      <dsp:spPr>
        <a:xfrm>
          <a:off x="3000600" y="1265276"/>
          <a:ext cx="172123" cy="6454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5461"/>
              </a:lnTo>
              <a:lnTo>
                <a:pt x="172123" y="645461"/>
              </a:lnTo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5"/>
        </a:lnRef>
        <a:fillRef idx="0">
          <a:schemeClr val="accent5"/>
        </a:fillRef>
        <a:effectRef idx="2">
          <a:schemeClr val="accent5"/>
        </a:effectRef>
        <a:fontRef idx="minor">
          <a:schemeClr val="tx1"/>
        </a:fontRef>
      </dsp:style>
    </dsp:sp>
    <dsp:sp modelId="{4746EC7F-7CE4-4BB0-92D9-BE093AE3B37C}">
      <dsp:nvSpPr>
        <dsp:cNvPr id="0" name=""/>
        <dsp:cNvSpPr/>
      </dsp:nvSpPr>
      <dsp:spPr>
        <a:xfrm>
          <a:off x="3172723" y="1480429"/>
          <a:ext cx="1376984" cy="8606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>
              <a:latin typeface="Arial" pitchFamily="34" charset="0"/>
              <a:cs typeface="Arial" pitchFamily="34" charset="0"/>
            </a:rPr>
            <a:t>Dados e-MEC</a:t>
          </a:r>
        </a:p>
      </dsp:txBody>
      <dsp:txXfrm>
        <a:off x="3172723" y="1480429"/>
        <a:ext cx="1376984" cy="860615"/>
      </dsp:txXfrm>
    </dsp:sp>
    <dsp:sp modelId="{614B0A75-34F6-49D5-8A62-F3FBB3C227E6}">
      <dsp:nvSpPr>
        <dsp:cNvPr id="0" name=""/>
        <dsp:cNvSpPr/>
      </dsp:nvSpPr>
      <dsp:spPr>
        <a:xfrm>
          <a:off x="3000600" y="1265276"/>
          <a:ext cx="172123" cy="24610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1096"/>
              </a:lnTo>
              <a:lnTo>
                <a:pt x="172123" y="2461096"/>
              </a:lnTo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5"/>
        </a:lnRef>
        <a:fillRef idx="0">
          <a:schemeClr val="accent5"/>
        </a:fillRef>
        <a:effectRef idx="2">
          <a:schemeClr val="accent5"/>
        </a:effectRef>
        <a:fontRef idx="minor">
          <a:schemeClr val="tx1"/>
        </a:fontRef>
      </dsp:style>
    </dsp:sp>
    <dsp:sp modelId="{E36E341F-5DA7-490A-99B0-2A83956E105C}">
      <dsp:nvSpPr>
        <dsp:cNvPr id="0" name=""/>
        <dsp:cNvSpPr/>
      </dsp:nvSpPr>
      <dsp:spPr>
        <a:xfrm>
          <a:off x="3172723" y="2556198"/>
          <a:ext cx="1983793" cy="2340348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>
              <a:latin typeface="Arial" pitchFamily="34" charset="0"/>
              <a:cs typeface="Arial" pitchFamily="34" charset="0"/>
            </a:rPr>
            <a:t>Turno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>
              <a:latin typeface="Arial" pitchFamily="34" charset="0"/>
              <a:cs typeface="Arial" pitchFamily="34" charset="0"/>
            </a:rPr>
            <a:t>Prazo mínimo de integralização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>
              <a:latin typeface="Arial" pitchFamily="34" charset="0"/>
              <a:cs typeface="Arial" pitchFamily="34" charset="0"/>
            </a:rPr>
            <a:t>Vagas</a:t>
          </a:r>
          <a:endParaRPr lang="pt-BR" sz="1500" kern="1200" dirty="0">
            <a:latin typeface="Arial" pitchFamily="34" charset="0"/>
            <a:cs typeface="Arial" pitchFamily="34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>
              <a:latin typeface="Arial" pitchFamily="34" charset="0"/>
              <a:cs typeface="Arial" pitchFamily="34" charset="0"/>
            </a:rPr>
            <a:t>Inscritos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>
              <a:latin typeface="Arial" pitchFamily="34" charset="0"/>
              <a:cs typeface="Arial" pitchFamily="34" charset="0"/>
            </a:rPr>
            <a:t>Acessibilidade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>
              <a:latin typeface="Arial" pitchFamily="34" charset="0"/>
              <a:cs typeface="Arial" pitchFamily="34" charset="0"/>
            </a:rPr>
            <a:t>Laboratórios</a:t>
          </a:r>
        </a:p>
      </dsp:txBody>
      <dsp:txXfrm>
        <a:off x="3172723" y="2556198"/>
        <a:ext cx="1983793" cy="2340348"/>
      </dsp:txXfrm>
    </dsp:sp>
    <dsp:sp modelId="{2A9232A5-0C2A-48A5-A327-CB24561B6228}">
      <dsp:nvSpPr>
        <dsp:cNvPr id="0" name=""/>
        <dsp:cNvSpPr/>
      </dsp:nvSpPr>
      <dsp:spPr>
        <a:xfrm>
          <a:off x="5623153" y="0"/>
          <a:ext cx="1721230" cy="860615"/>
        </a:xfrm>
        <a:prstGeom prst="roundRect">
          <a:avLst>
            <a:gd name="adj" fmla="val 10000"/>
          </a:avLst>
        </a:prstGeom>
        <a:solidFill>
          <a:schemeClr val="accent5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>
              <a:latin typeface="Arial" pitchFamily="34" charset="0"/>
              <a:cs typeface="Arial" pitchFamily="34" charset="0"/>
            </a:rPr>
            <a:t>Aluno</a:t>
          </a:r>
        </a:p>
      </dsp:txBody>
      <dsp:txXfrm>
        <a:off x="5623153" y="0"/>
        <a:ext cx="1721230" cy="860615"/>
      </dsp:txXfrm>
    </dsp:sp>
    <dsp:sp modelId="{218101BA-C9D1-4616-8688-90433E664E12}">
      <dsp:nvSpPr>
        <dsp:cNvPr id="0" name=""/>
        <dsp:cNvSpPr/>
      </dsp:nvSpPr>
      <dsp:spPr>
        <a:xfrm>
          <a:off x="5795276" y="860615"/>
          <a:ext cx="109384" cy="6498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9815"/>
              </a:lnTo>
              <a:lnTo>
                <a:pt x="109384" y="649815"/>
              </a:lnTo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5"/>
        </a:lnRef>
        <a:fillRef idx="0">
          <a:schemeClr val="accent5"/>
        </a:fillRef>
        <a:effectRef idx="2">
          <a:schemeClr val="accent5"/>
        </a:effectRef>
        <a:fontRef idx="minor">
          <a:schemeClr val="tx1"/>
        </a:fontRef>
      </dsp:style>
    </dsp:sp>
    <dsp:sp modelId="{22A009A7-6291-4DE5-9678-CE25B0B5197E}">
      <dsp:nvSpPr>
        <dsp:cNvPr id="0" name=""/>
        <dsp:cNvSpPr/>
      </dsp:nvSpPr>
      <dsp:spPr>
        <a:xfrm>
          <a:off x="5904660" y="1080123"/>
          <a:ext cx="1376984" cy="860615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>
              <a:latin typeface="Arial" pitchFamily="34" charset="0"/>
              <a:cs typeface="Arial" pitchFamily="34" charset="0"/>
            </a:rPr>
            <a:t>Cor/raça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>
              <a:latin typeface="Arial" pitchFamily="34" charset="0"/>
              <a:cs typeface="Arial" pitchFamily="34" charset="0"/>
            </a:rPr>
            <a:t>Deficiência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>
              <a:latin typeface="Arial" pitchFamily="34" charset="0"/>
              <a:cs typeface="Arial" pitchFamily="34" charset="0"/>
            </a:rPr>
            <a:t>...</a:t>
          </a:r>
        </a:p>
      </dsp:txBody>
      <dsp:txXfrm>
        <a:off x="5904660" y="1080123"/>
        <a:ext cx="1376984" cy="860615"/>
      </dsp:txXfrm>
    </dsp:sp>
    <dsp:sp modelId="{22876AE3-4655-4538-AB3B-CB50683AA500}">
      <dsp:nvSpPr>
        <dsp:cNvPr id="0" name=""/>
        <dsp:cNvSpPr/>
      </dsp:nvSpPr>
      <dsp:spPr>
        <a:xfrm>
          <a:off x="5695599" y="2232246"/>
          <a:ext cx="1721230" cy="860615"/>
        </a:xfrm>
        <a:prstGeom prst="roundRect">
          <a:avLst>
            <a:gd name="adj" fmla="val 10000"/>
          </a:avLst>
        </a:prstGeom>
        <a:solidFill>
          <a:schemeClr val="accent5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>
              <a:latin typeface="Arial" pitchFamily="34" charset="0"/>
              <a:cs typeface="Arial" pitchFamily="34" charset="0"/>
            </a:rPr>
            <a:t>Docente</a:t>
          </a:r>
        </a:p>
      </dsp:txBody>
      <dsp:txXfrm>
        <a:off x="5695599" y="2232246"/>
        <a:ext cx="1721230" cy="860615"/>
      </dsp:txXfrm>
    </dsp:sp>
    <dsp:sp modelId="{07AD7843-83CE-42D0-923A-EB183CA93F46}">
      <dsp:nvSpPr>
        <dsp:cNvPr id="0" name=""/>
        <dsp:cNvSpPr/>
      </dsp:nvSpPr>
      <dsp:spPr>
        <a:xfrm>
          <a:off x="5867722" y="3092861"/>
          <a:ext cx="171744" cy="6454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5461"/>
              </a:lnTo>
              <a:lnTo>
                <a:pt x="171744" y="645461"/>
              </a:lnTo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5"/>
        </a:lnRef>
        <a:fillRef idx="0">
          <a:schemeClr val="accent5"/>
        </a:fillRef>
        <a:effectRef idx="2">
          <a:schemeClr val="accent5"/>
        </a:effectRef>
        <a:fontRef idx="minor">
          <a:schemeClr val="tx1"/>
        </a:fontRef>
      </dsp:style>
    </dsp:sp>
    <dsp:sp modelId="{32539A17-68BC-4DF4-83D3-6ECDB7719416}">
      <dsp:nvSpPr>
        <dsp:cNvPr id="0" name=""/>
        <dsp:cNvSpPr/>
      </dsp:nvSpPr>
      <dsp:spPr>
        <a:xfrm>
          <a:off x="6039467" y="3308014"/>
          <a:ext cx="1376984" cy="860615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>
              <a:latin typeface="Arial" pitchFamily="34" charset="0"/>
              <a:cs typeface="Arial" pitchFamily="34" charset="0"/>
            </a:rPr>
            <a:t>Cor/raça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>
              <a:latin typeface="Arial" pitchFamily="34" charset="0"/>
              <a:cs typeface="Arial" pitchFamily="34" charset="0"/>
            </a:rPr>
            <a:t>Deficiência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>
              <a:latin typeface="Arial" pitchFamily="34" charset="0"/>
              <a:cs typeface="Arial" pitchFamily="34" charset="0"/>
            </a:rPr>
            <a:t>...</a:t>
          </a:r>
        </a:p>
      </dsp:txBody>
      <dsp:txXfrm>
        <a:off x="6039467" y="3308014"/>
        <a:ext cx="1376984" cy="8606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4475A35-0EBB-4C3D-953E-7CDE6585E11F}" type="datetimeFigureOut">
              <a:rPr lang="pt-BR"/>
              <a:pPr>
                <a:defRPr/>
              </a:pPr>
              <a:t>07/03/2013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96BC4D2-5A06-483B-8D46-DE88F3518E7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609251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 userDrawn="1"/>
        </p:nvGrpSpPr>
        <p:grpSpPr bwMode="auto">
          <a:xfrm>
            <a:off x="354013" y="836613"/>
            <a:ext cx="8610600" cy="201612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latin typeface="+mn-lt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rgbClr val="99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latin typeface="+mn-lt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latin typeface="+mn-lt"/>
              </a:endParaRPr>
            </a:p>
          </p:txBody>
        </p:sp>
      </p:grpSp>
      <p:sp>
        <p:nvSpPr>
          <p:cNvPr id="8" name="Rectangle 5"/>
          <p:cNvSpPr>
            <a:spLocks noChangeArrowheads="1"/>
          </p:cNvSpPr>
          <p:nvPr userDrawn="1"/>
        </p:nvSpPr>
        <p:spPr bwMode="auto">
          <a:xfrm>
            <a:off x="250825" y="25400"/>
            <a:ext cx="882015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Ministério da Educação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Instituto Nacional de Estudos e Pesquisas Educacionais Anísio Teixeira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Diretoria de Estatísticas Educacionais</a:t>
            </a: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9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D9C0A66-F432-4EF5-975D-2341CEA77348}" type="datetime1">
              <a:rPr lang="pt-BR"/>
              <a:pPr>
                <a:defRPr/>
              </a:pPr>
              <a:t>07/03/2013</a:t>
            </a:fld>
            <a:endParaRPr lang="pt-BR" dirty="0"/>
          </a:p>
        </p:txBody>
      </p:sp>
      <p:sp>
        <p:nvSpPr>
          <p:cNvPr id="10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F0D4EE1-9D90-49C9-B10C-02FBC014552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 userDrawn="1"/>
        </p:nvGrpSpPr>
        <p:grpSpPr bwMode="auto">
          <a:xfrm>
            <a:off x="354013" y="836613"/>
            <a:ext cx="8610600" cy="201612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latin typeface="+mn-lt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rgbClr val="99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latin typeface="+mn-lt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latin typeface="+mn-lt"/>
              </a:endParaRPr>
            </a:p>
          </p:txBody>
        </p:sp>
      </p:grpSp>
      <p:sp>
        <p:nvSpPr>
          <p:cNvPr id="8" name="Rectangle 5"/>
          <p:cNvSpPr>
            <a:spLocks noChangeArrowheads="1"/>
          </p:cNvSpPr>
          <p:nvPr userDrawn="1"/>
        </p:nvSpPr>
        <p:spPr bwMode="auto">
          <a:xfrm>
            <a:off x="250825" y="25400"/>
            <a:ext cx="882015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Ministério da Educação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Instituto Nacional de Estudos e Pesquisas Educacionais Anísio Teixeira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Diretoria de Estatísticas Educacionais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132856"/>
            <a:ext cx="8229600" cy="3993307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9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E9BFD32-B3E0-427B-8A59-5CF3F9D28601}" type="datetime1">
              <a:rPr lang="pt-BR"/>
              <a:pPr>
                <a:defRPr/>
              </a:pPr>
              <a:t>07/03/2013</a:t>
            </a:fld>
            <a:endParaRPr lang="pt-BR"/>
          </a:p>
        </p:txBody>
      </p:sp>
      <p:sp>
        <p:nvSpPr>
          <p:cNvPr id="10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AD50937-4BB4-462F-979E-1B4FC561FF3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 userDrawn="1"/>
        </p:nvGrpSpPr>
        <p:grpSpPr bwMode="auto">
          <a:xfrm>
            <a:off x="354013" y="836613"/>
            <a:ext cx="8610600" cy="201612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latin typeface="+mn-lt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rgbClr val="99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latin typeface="+mn-lt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latin typeface="+mn-lt"/>
              </a:endParaRPr>
            </a:p>
          </p:txBody>
        </p:sp>
      </p:grpSp>
      <p:sp>
        <p:nvSpPr>
          <p:cNvPr id="8" name="Rectangle 5"/>
          <p:cNvSpPr>
            <a:spLocks noChangeArrowheads="1"/>
          </p:cNvSpPr>
          <p:nvPr userDrawn="1"/>
        </p:nvSpPr>
        <p:spPr bwMode="auto">
          <a:xfrm>
            <a:off x="250825" y="25400"/>
            <a:ext cx="882015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Ministério da Educação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Instituto Nacional de Estudos e Pesquisas Educacionais Anísio Teixeira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Diretoria de Estatísticas Educacionais</a:t>
            </a:r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073427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073427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9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77DAFBA-B6FD-4938-B29D-086C8E865766}" type="datetime1">
              <a:rPr lang="pt-BR"/>
              <a:pPr>
                <a:defRPr/>
              </a:pPr>
              <a:t>07/03/2013</a:t>
            </a:fld>
            <a:endParaRPr lang="pt-BR"/>
          </a:p>
        </p:txBody>
      </p:sp>
      <p:sp>
        <p:nvSpPr>
          <p:cNvPr id="10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893B048-4813-491A-B931-18DAFC5B381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 userDrawn="1"/>
        </p:nvGrpSpPr>
        <p:grpSpPr bwMode="auto">
          <a:xfrm>
            <a:off x="354013" y="836613"/>
            <a:ext cx="8610600" cy="201612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latin typeface="+mn-lt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rgbClr val="99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latin typeface="+mn-lt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latin typeface="+mn-lt"/>
              </a:endParaRPr>
            </a:p>
          </p:txBody>
        </p:sp>
      </p:grpSp>
      <p:sp>
        <p:nvSpPr>
          <p:cNvPr id="8" name="Rectangle 5"/>
          <p:cNvSpPr>
            <a:spLocks noChangeArrowheads="1"/>
          </p:cNvSpPr>
          <p:nvPr userDrawn="1"/>
        </p:nvSpPr>
        <p:spPr bwMode="auto">
          <a:xfrm>
            <a:off x="250825" y="25400"/>
            <a:ext cx="882015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Ministério da Educação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Instituto Nacional de Estudos e Pesquisas Educacionais Anísio Teixeira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Diretoria de Estatísticas Educacionais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96752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2420888"/>
            <a:ext cx="8229600" cy="3701008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9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84CB537-2EA2-4FD2-96AF-DFBFB9A13698}" type="datetime1">
              <a:rPr lang="pt-BR"/>
              <a:pPr>
                <a:defRPr/>
              </a:pPr>
              <a:t>07/03/2013</a:t>
            </a:fld>
            <a:endParaRPr lang="pt-BR"/>
          </a:p>
        </p:txBody>
      </p:sp>
      <p:sp>
        <p:nvSpPr>
          <p:cNvPr id="10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07EDF9A-32CA-41F1-83D5-2CBB93CB25A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 userDrawn="1"/>
        </p:nvGrpSpPr>
        <p:grpSpPr bwMode="auto">
          <a:xfrm>
            <a:off x="354013" y="836613"/>
            <a:ext cx="8610600" cy="201612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latin typeface="+mn-lt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rgbClr val="99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latin typeface="+mn-lt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latin typeface="+mn-lt"/>
              </a:endParaRPr>
            </a:p>
          </p:txBody>
        </p:sp>
      </p:grpSp>
      <p:sp>
        <p:nvSpPr>
          <p:cNvPr id="8" name="Rectangle 5"/>
          <p:cNvSpPr>
            <a:spLocks noChangeArrowheads="1"/>
          </p:cNvSpPr>
          <p:nvPr userDrawn="1"/>
        </p:nvSpPr>
        <p:spPr bwMode="auto">
          <a:xfrm>
            <a:off x="250825" y="25400"/>
            <a:ext cx="882015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Ministério da Educação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Instituto Nacional de Estudos e Pesquisas Educacionais Anísio Teixeira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Diretoria de Estatísticas Educacionais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9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EA8C946-B462-4A84-813C-6D0E0DF146C1}" type="datetime1">
              <a:rPr lang="pt-BR"/>
              <a:pPr>
                <a:defRPr/>
              </a:pPr>
              <a:t>07/03/2013</a:t>
            </a:fld>
            <a:endParaRPr lang="pt-BR"/>
          </a:p>
        </p:txBody>
      </p:sp>
      <p:sp>
        <p:nvSpPr>
          <p:cNvPr id="10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839000A-9F3B-4D0F-A093-734E5737452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 userDrawn="1"/>
        </p:nvGrpSpPr>
        <p:grpSpPr bwMode="auto">
          <a:xfrm>
            <a:off x="354013" y="836613"/>
            <a:ext cx="8610600" cy="201612"/>
            <a:chOff x="144" y="1680"/>
            <a:chExt cx="5424" cy="144"/>
          </a:xfrm>
        </p:grpSpPr>
        <p:sp>
          <p:nvSpPr>
            <p:cNvPr id="6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latin typeface="+mn-lt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rgbClr val="99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latin typeface="+mn-lt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latin typeface="+mn-lt"/>
              </a:endParaRPr>
            </a:p>
          </p:txBody>
        </p:sp>
      </p:grp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250825" y="25400"/>
            <a:ext cx="882015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Ministério da Educação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Instituto Nacional de Estudos e Pesquisas Educacionais Anísio Teixeira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Diretoria de Estatísticas Educacionais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492896"/>
            <a:ext cx="4038600" cy="3633267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492896"/>
            <a:ext cx="4038600" cy="3633267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10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8617924-83F5-4F58-AE00-31DADB0A26B6}" type="datetime1">
              <a:rPr lang="pt-BR"/>
              <a:pPr>
                <a:defRPr/>
              </a:pPr>
              <a:t>07/03/2013</a:t>
            </a:fld>
            <a:endParaRPr lang="pt-BR"/>
          </a:p>
        </p:txBody>
      </p:sp>
      <p:sp>
        <p:nvSpPr>
          <p:cNvPr id="11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DE9DD33-C34B-4D66-B7F2-BE371B1C6C4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7"/>
          <p:cNvGrpSpPr>
            <a:grpSpLocks/>
          </p:cNvGrpSpPr>
          <p:nvPr userDrawn="1"/>
        </p:nvGrpSpPr>
        <p:grpSpPr bwMode="auto">
          <a:xfrm>
            <a:off x="354013" y="836613"/>
            <a:ext cx="8610600" cy="201612"/>
            <a:chOff x="144" y="1680"/>
            <a:chExt cx="5424" cy="144"/>
          </a:xfrm>
        </p:grpSpPr>
        <p:sp>
          <p:nvSpPr>
            <p:cNvPr id="8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latin typeface="+mn-lt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rgbClr val="99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latin typeface="+mn-lt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latin typeface="+mn-lt"/>
              </a:endParaRPr>
            </a:p>
          </p:txBody>
        </p:sp>
      </p:grpSp>
      <p:sp>
        <p:nvSpPr>
          <p:cNvPr id="11" name="Rectangle 5"/>
          <p:cNvSpPr>
            <a:spLocks noChangeArrowheads="1"/>
          </p:cNvSpPr>
          <p:nvPr userDrawn="1"/>
        </p:nvSpPr>
        <p:spPr bwMode="auto">
          <a:xfrm>
            <a:off x="250825" y="25400"/>
            <a:ext cx="882015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Ministério da Educação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Instituto Nacional de Estudos e Pesquisas Educacionais Anísio Teixeira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Diretoria de Estatísticas Educacionais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67544" y="2348880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996951"/>
            <a:ext cx="4040188" cy="3129211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4008" y="2348880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996951"/>
            <a:ext cx="4041775" cy="3129211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1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9B08FB6-6686-4923-B913-E3F9F02905C2}" type="datetime1">
              <a:rPr lang="pt-BR"/>
              <a:pPr>
                <a:defRPr/>
              </a:pPr>
              <a:t>07/03/2013</a:t>
            </a:fld>
            <a:endParaRPr lang="pt-BR"/>
          </a:p>
        </p:txBody>
      </p:sp>
      <p:sp>
        <p:nvSpPr>
          <p:cNvPr id="1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74711B4-F26A-4EBA-A35C-68658DC35A5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>
            <a:grpSpLocks/>
          </p:cNvGrpSpPr>
          <p:nvPr userDrawn="1"/>
        </p:nvGrpSpPr>
        <p:grpSpPr bwMode="auto">
          <a:xfrm>
            <a:off x="354013" y="836613"/>
            <a:ext cx="8610600" cy="201612"/>
            <a:chOff x="144" y="1680"/>
            <a:chExt cx="5424" cy="144"/>
          </a:xfrm>
        </p:grpSpPr>
        <p:sp>
          <p:nvSpPr>
            <p:cNvPr id="4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latin typeface="+mn-lt"/>
              </a:endParaRPr>
            </a:p>
          </p:txBody>
        </p:sp>
        <p:sp>
          <p:nvSpPr>
            <p:cNvPr id="5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rgbClr val="99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latin typeface="+mn-lt"/>
              </a:endParaRPr>
            </a:p>
          </p:txBody>
        </p:sp>
        <p:sp>
          <p:nvSpPr>
            <p:cNvPr id="6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latin typeface="+mn-lt"/>
              </a:endParaRPr>
            </a:p>
          </p:txBody>
        </p:sp>
      </p:grp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250825" y="25400"/>
            <a:ext cx="882015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Ministério da Educação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Instituto Nacional de Estudos e Pesquisas Educacionais Anísio Teixeira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Diretoria de Estatísticas Educacionais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8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9E394E9-AB85-43D6-8E59-E21669004B15}" type="datetime1">
              <a:rPr lang="pt-BR"/>
              <a:pPr>
                <a:defRPr/>
              </a:pPr>
              <a:t>07/03/2013</a:t>
            </a:fld>
            <a:endParaRPr lang="pt-BR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22F0327-F149-4A91-8128-117A152B4C1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 userDrawn="1"/>
        </p:nvGrpSpPr>
        <p:grpSpPr bwMode="auto">
          <a:xfrm>
            <a:off x="354013" y="836613"/>
            <a:ext cx="8610600" cy="201612"/>
            <a:chOff x="144" y="1680"/>
            <a:chExt cx="5424" cy="144"/>
          </a:xfrm>
        </p:grpSpPr>
        <p:sp>
          <p:nvSpPr>
            <p:cNvPr id="3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latin typeface="+mn-lt"/>
              </a:endParaRPr>
            </a:p>
          </p:txBody>
        </p:sp>
        <p:sp>
          <p:nvSpPr>
            <p:cNvPr id="4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rgbClr val="99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latin typeface="+mn-lt"/>
              </a:endParaRPr>
            </a:p>
          </p:txBody>
        </p:sp>
        <p:sp>
          <p:nvSpPr>
            <p:cNvPr id="5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latin typeface="+mn-lt"/>
              </a:endParaRPr>
            </a:p>
          </p:txBody>
        </p:sp>
      </p:grpSp>
      <p:sp>
        <p:nvSpPr>
          <p:cNvPr id="6" name="Rectangle 15"/>
          <p:cNvSpPr>
            <a:spLocks noChangeArrowheads="1"/>
          </p:cNvSpPr>
          <p:nvPr userDrawn="1"/>
        </p:nvSpPr>
        <p:spPr bwMode="auto">
          <a:xfrm>
            <a:off x="250825" y="25400"/>
            <a:ext cx="882015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Ministério da Educação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Instituto Nacional de Estudos e Pesquisas Educacionais Anísio Teixeira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Diretoria de Estatísticas Educacionais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E1D9FEC-4C7E-48B4-A943-E891ADAB9892}" type="datetime1">
              <a:rPr lang="pt-BR"/>
              <a:pPr>
                <a:defRPr/>
              </a:pPr>
              <a:t>07/03/2013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C47B490-4F4F-4D19-8A96-F822B8414C0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 userDrawn="1"/>
        </p:nvGrpSpPr>
        <p:grpSpPr bwMode="auto">
          <a:xfrm>
            <a:off x="354013" y="836613"/>
            <a:ext cx="8610600" cy="201612"/>
            <a:chOff x="144" y="1680"/>
            <a:chExt cx="5424" cy="144"/>
          </a:xfrm>
        </p:grpSpPr>
        <p:sp>
          <p:nvSpPr>
            <p:cNvPr id="6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latin typeface="+mn-lt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rgbClr val="99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latin typeface="+mn-lt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latin typeface="+mn-lt"/>
              </a:endParaRPr>
            </a:p>
          </p:txBody>
        </p:sp>
      </p:grp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250825" y="25400"/>
            <a:ext cx="882015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Ministério da Educação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Instituto Nacional de Estudos e Pesquisas Educacionais Anísio Teixeira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Diretoria de Estatísticas Educacionais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1124744"/>
            <a:ext cx="5111750" cy="5001419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2132856"/>
            <a:ext cx="3008313" cy="3993307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10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931C5DA-D623-443D-AC02-D3EDFEBB81B0}" type="datetime1">
              <a:rPr lang="pt-BR"/>
              <a:pPr>
                <a:defRPr/>
              </a:pPr>
              <a:t>07/03/2013</a:t>
            </a:fld>
            <a:endParaRPr lang="pt-BR"/>
          </a:p>
        </p:txBody>
      </p:sp>
      <p:sp>
        <p:nvSpPr>
          <p:cNvPr id="11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DD2533-CB09-412E-981E-6F1AA47EC8B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 userDrawn="1"/>
        </p:nvGrpSpPr>
        <p:grpSpPr bwMode="auto">
          <a:xfrm>
            <a:off x="354013" y="836613"/>
            <a:ext cx="8610600" cy="201612"/>
            <a:chOff x="144" y="1680"/>
            <a:chExt cx="5424" cy="144"/>
          </a:xfrm>
        </p:grpSpPr>
        <p:sp>
          <p:nvSpPr>
            <p:cNvPr id="6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latin typeface="+mn-lt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rgbClr val="99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latin typeface="+mn-lt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latin typeface="+mn-lt"/>
              </a:endParaRPr>
            </a:p>
          </p:txBody>
        </p:sp>
      </p:grp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250825" y="25400"/>
            <a:ext cx="882015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Ministério da Educação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Instituto Nacional de Estudos e Pesquisas Educacionais Anísio Teixeira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Diretoria de Estatísticas Educacionais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950494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1052736"/>
            <a:ext cx="5486400" cy="388843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50445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0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4E09582-CDF8-4538-B142-7203D7FAA961}" type="datetime1">
              <a:rPr lang="pt-BR"/>
              <a:pPr>
                <a:defRPr/>
              </a:pPr>
              <a:t>07/03/2013</a:t>
            </a:fld>
            <a:endParaRPr lang="pt-BR"/>
          </a:p>
        </p:txBody>
      </p:sp>
      <p:sp>
        <p:nvSpPr>
          <p:cNvPr id="11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B16C1C1-9082-4A5B-AABF-92835C7FDAE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B494937-D00C-4811-BF99-7541243E863C}" type="datetime1">
              <a:rPr lang="pt-BR"/>
              <a:pPr>
                <a:defRPr/>
              </a:pPr>
              <a:t>07/03/2013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46210BE-3165-4EC2-AD66-6C3797E52BD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grpSp>
        <p:nvGrpSpPr>
          <p:cNvPr id="1031" name="Group 7"/>
          <p:cNvGrpSpPr>
            <a:grpSpLocks/>
          </p:cNvGrpSpPr>
          <p:nvPr userDrawn="1"/>
        </p:nvGrpSpPr>
        <p:grpSpPr bwMode="auto">
          <a:xfrm>
            <a:off x="354013" y="836613"/>
            <a:ext cx="8610600" cy="201612"/>
            <a:chOff x="144" y="1680"/>
            <a:chExt cx="5424" cy="144"/>
          </a:xfrm>
        </p:grpSpPr>
        <p:sp>
          <p:nvSpPr>
            <p:cNvPr id="8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latin typeface="+mn-lt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rgbClr val="99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latin typeface="+mn-lt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latin typeface="+mn-lt"/>
              </a:endParaRPr>
            </a:p>
          </p:txBody>
        </p:sp>
      </p:grpSp>
      <p:sp>
        <p:nvSpPr>
          <p:cNvPr id="11" name="Rectangle 5"/>
          <p:cNvSpPr>
            <a:spLocks noChangeArrowheads="1"/>
          </p:cNvSpPr>
          <p:nvPr userDrawn="1"/>
        </p:nvSpPr>
        <p:spPr bwMode="auto">
          <a:xfrm>
            <a:off x="250825" y="25400"/>
            <a:ext cx="882015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Ministério da Educação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Instituto Nacional de Estudos e Pesquisas Educacionais Anísio Teixeira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Diretoria de Estatísticas Educacionais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Office_Excel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://sistemascensosuperior.inep.gov.br/" TargetMode="External"/><Relationship Id="rId2" Type="http://schemas.openxmlformats.org/officeDocument/2006/relationships/hyperlink" Target="http://censosuperior.inep.gov.br/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/>
          <p:cNvSpPr>
            <a:spLocks noGrp="1"/>
          </p:cNvSpPr>
          <p:nvPr>
            <p:ph type="ctrTitle"/>
          </p:nvPr>
        </p:nvSpPr>
        <p:spPr>
          <a:xfrm>
            <a:off x="685800" y="2565400"/>
            <a:ext cx="7772400" cy="1470025"/>
          </a:xfrm>
        </p:spPr>
        <p:txBody>
          <a:bodyPr/>
          <a:lstStyle/>
          <a:p>
            <a:pPr eaLnBrk="1" hangingPunct="1"/>
            <a:r>
              <a:rPr lang="pt-BR" sz="36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Censo da Educação Superior 2012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79713" y="5470525"/>
            <a:ext cx="6400800" cy="4794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dirty="0" smtClean="0"/>
              <a:t>Teresina, </a:t>
            </a:r>
            <a:r>
              <a:rPr lang="pt-BR" sz="2000" dirty="0" smtClean="0"/>
              <a:t>08 de março de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39861480"/>
              </p:ext>
            </p:extLst>
          </p:nvPr>
        </p:nvGraphicFramePr>
        <p:xfrm>
          <a:off x="611560" y="1772816"/>
          <a:ext cx="8856984" cy="5301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3" name="Conector de seta reta 12"/>
          <p:cNvCxnSpPr/>
          <p:nvPr/>
        </p:nvCxnSpPr>
        <p:spPr>
          <a:xfrm flipV="1">
            <a:off x="5148263" y="1916832"/>
            <a:ext cx="1007913" cy="864046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/>
          <p:nvPr/>
        </p:nvCxnSpPr>
        <p:spPr>
          <a:xfrm rot="16200000" flipH="1">
            <a:off x="5076825" y="2852367"/>
            <a:ext cx="1223963" cy="1081087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357438" y="2636912"/>
            <a:ext cx="1079500" cy="1588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229600" cy="648072"/>
          </a:xfrm>
        </p:spPr>
        <p:txBody>
          <a:bodyPr/>
          <a:lstStyle/>
          <a:p>
            <a:r>
              <a:rPr lang="pt-BR" b="1" dirty="0" smtClean="0">
                <a:solidFill>
                  <a:srgbClr val="002060"/>
                </a:solidFill>
              </a:rPr>
              <a:t>Fluxo de Preenchimento</a:t>
            </a:r>
            <a:endParaRPr lang="pt-BR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  <p:bldGraphic spid="4" grpId="2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xfrm>
            <a:off x="323850" y="980729"/>
            <a:ext cx="8229600" cy="648072"/>
          </a:xfrm>
        </p:spPr>
        <p:txBody>
          <a:bodyPr/>
          <a:lstStyle/>
          <a:p>
            <a:r>
              <a:rPr lang="pt-BR" b="1" smtClean="0">
                <a:solidFill>
                  <a:schemeClr val="tx2"/>
                </a:solidFill>
                <a:latin typeface="Arial" charset="0"/>
                <a:cs typeface="Arial" charset="0"/>
              </a:rPr>
              <a:t>Carga de Dados</a:t>
            </a:r>
            <a:endParaRPr lang="pt-BR" b="1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700808"/>
            <a:ext cx="8568630" cy="4824536"/>
          </a:xfrm>
        </p:spPr>
        <p:txBody>
          <a:bodyPr/>
          <a:lstStyle/>
          <a:p>
            <a:pPr algn="just"/>
            <a:r>
              <a:rPr lang="pt-BR" sz="2000" dirty="0" smtClean="0">
                <a:latin typeface="Arial" charset="0"/>
                <a:cs typeface="Arial" charset="0"/>
              </a:rPr>
              <a:t>Foram migrados do Cadastro </a:t>
            </a:r>
            <a:r>
              <a:rPr lang="pt-BR" sz="2000" b="1" dirty="0" err="1" smtClean="0">
                <a:latin typeface="Arial" charset="0"/>
                <a:cs typeface="Arial" charset="0"/>
              </a:rPr>
              <a:t>e-MEC</a:t>
            </a:r>
            <a:r>
              <a:rPr lang="pt-BR" sz="2000" dirty="0" smtClean="0">
                <a:latin typeface="Arial" charset="0"/>
                <a:cs typeface="Arial" charset="0"/>
              </a:rPr>
              <a:t> para o Censo 2012:</a:t>
            </a:r>
          </a:p>
          <a:p>
            <a:pPr lvl="1" algn="just" eaLnBrk="1" hangingPunct="1">
              <a:lnSpc>
                <a:spcPct val="90000"/>
              </a:lnSpc>
              <a:buFont typeface="Arial" pitchFamily="34" charset="0"/>
              <a:buChar char="‾"/>
            </a:pPr>
            <a:r>
              <a:rPr lang="pt-BR" sz="2000" dirty="0" smtClean="0">
                <a:latin typeface="Arial" charset="0"/>
                <a:cs typeface="Arial" charset="0"/>
              </a:rPr>
              <a:t>Mantenedora;</a:t>
            </a:r>
          </a:p>
          <a:p>
            <a:pPr lvl="1" algn="just" eaLnBrk="1" hangingPunct="1">
              <a:lnSpc>
                <a:spcPct val="90000"/>
              </a:lnSpc>
              <a:buFont typeface="Arial" pitchFamily="34" charset="0"/>
              <a:buChar char="‾"/>
            </a:pPr>
            <a:r>
              <a:rPr lang="pt-BR" sz="2000" dirty="0" smtClean="0">
                <a:latin typeface="Arial" charset="0"/>
                <a:cs typeface="Arial" charset="0"/>
              </a:rPr>
              <a:t>IES (ativas);</a:t>
            </a:r>
          </a:p>
          <a:p>
            <a:pPr lvl="1" algn="just" eaLnBrk="1" hangingPunct="1">
              <a:lnSpc>
                <a:spcPct val="90000"/>
              </a:lnSpc>
              <a:buFont typeface="Arial" pitchFamily="34" charset="0"/>
              <a:buChar char="‾"/>
            </a:pPr>
            <a:r>
              <a:rPr lang="pt-BR" sz="2000" dirty="0" smtClean="0">
                <a:latin typeface="Arial" charset="0"/>
                <a:cs typeface="Arial" charset="0"/>
              </a:rPr>
              <a:t>Locais de oferta;</a:t>
            </a:r>
          </a:p>
          <a:p>
            <a:pPr lvl="1" algn="just" eaLnBrk="1" hangingPunct="1">
              <a:lnSpc>
                <a:spcPct val="90000"/>
              </a:lnSpc>
              <a:buFont typeface="Arial" pitchFamily="34" charset="0"/>
              <a:buChar char="‾"/>
            </a:pPr>
            <a:r>
              <a:rPr lang="pt-BR" sz="2000" dirty="0" smtClean="0">
                <a:latin typeface="Arial" charset="0"/>
                <a:cs typeface="Arial" charset="0"/>
              </a:rPr>
              <a:t>Cursos (em atividade, atividade parcial, em extinção e </a:t>
            </a:r>
            <a:r>
              <a:rPr lang="pt-BR" sz="2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extintos em 2012</a:t>
            </a:r>
            <a:r>
              <a:rPr lang="pt-BR" sz="2000" dirty="0" smtClean="0">
                <a:latin typeface="Arial" charset="0"/>
                <a:cs typeface="Arial" charset="0"/>
              </a:rPr>
              <a:t>);</a:t>
            </a:r>
          </a:p>
          <a:p>
            <a:pPr lvl="1" algn="just" eaLnBrk="1" hangingPunct="1">
              <a:lnSpc>
                <a:spcPct val="90000"/>
              </a:lnSpc>
              <a:buFont typeface="Arial" pitchFamily="34" charset="0"/>
              <a:buChar char="‾"/>
            </a:pPr>
            <a:r>
              <a:rPr lang="pt-BR" sz="2000" dirty="0" smtClean="0">
                <a:latin typeface="Arial" charset="0"/>
                <a:cs typeface="Arial" charset="0"/>
              </a:rPr>
              <a:t>Polos de apoio presenciais.</a:t>
            </a:r>
            <a:endParaRPr lang="pt-BR" sz="2000" dirty="0">
              <a:latin typeface="Arial" charset="0"/>
              <a:cs typeface="Arial" charset="0"/>
            </a:endParaRPr>
          </a:p>
          <a:p>
            <a:pPr algn="just">
              <a:lnSpc>
                <a:spcPct val="90000"/>
              </a:lnSpc>
            </a:pPr>
            <a:r>
              <a:rPr lang="pt-BR" sz="2000" dirty="0">
                <a:cs typeface="Arial" charset="0"/>
              </a:rPr>
              <a:t>Foram </a:t>
            </a:r>
            <a:r>
              <a:rPr lang="pt-BR" sz="2000" dirty="0" smtClean="0">
                <a:cs typeface="Arial" charset="0"/>
              </a:rPr>
              <a:t>migrados </a:t>
            </a:r>
            <a:r>
              <a:rPr lang="pt-BR" sz="2000" dirty="0">
                <a:cs typeface="Arial" charset="0"/>
              </a:rPr>
              <a:t>do </a:t>
            </a:r>
            <a:r>
              <a:rPr lang="pt-BR" sz="2000" b="1" dirty="0">
                <a:cs typeface="Arial" charset="0"/>
              </a:rPr>
              <a:t>Censo 2011 </a:t>
            </a:r>
            <a:r>
              <a:rPr lang="pt-BR" sz="2000" dirty="0">
                <a:cs typeface="Arial" charset="0"/>
              </a:rPr>
              <a:t>para o Censo 2012:</a:t>
            </a:r>
          </a:p>
          <a:p>
            <a:pPr lvl="1" algn="just">
              <a:lnSpc>
                <a:spcPct val="90000"/>
              </a:lnSpc>
              <a:buFont typeface="Arial" pitchFamily="34" charset="0"/>
              <a:buChar char="–"/>
            </a:pPr>
            <a:r>
              <a:rPr lang="pt-BR" sz="2000" dirty="0">
                <a:cs typeface="Arial" charset="0"/>
              </a:rPr>
              <a:t>Alunos (cursando e com matrícula trancada) ;</a:t>
            </a:r>
          </a:p>
          <a:p>
            <a:pPr lvl="1" algn="just">
              <a:lnSpc>
                <a:spcPct val="90000"/>
              </a:lnSpc>
              <a:buFont typeface="Arial" pitchFamily="34" charset="0"/>
              <a:buChar char="–"/>
            </a:pPr>
            <a:r>
              <a:rPr lang="pt-BR" sz="2000" dirty="0">
                <a:cs typeface="Arial" charset="0"/>
              </a:rPr>
              <a:t>Docentes (</a:t>
            </a:r>
            <a:r>
              <a:rPr lang="pt-BR" sz="2000" b="1" dirty="0">
                <a:cs typeface="Arial" charset="0"/>
              </a:rPr>
              <a:t>com vinculo à IES em 31/12/2011</a:t>
            </a:r>
            <a:r>
              <a:rPr lang="pt-BR" sz="2000" dirty="0" smtClean="0">
                <a:cs typeface="Arial" charset="0"/>
              </a:rPr>
              <a:t>);</a:t>
            </a:r>
          </a:p>
          <a:p>
            <a:pPr lvl="1" algn="just">
              <a:lnSpc>
                <a:spcPct val="90000"/>
              </a:lnSpc>
              <a:buFont typeface="Arial" pitchFamily="34" charset="0"/>
              <a:buChar char="–"/>
            </a:pPr>
            <a:r>
              <a:rPr lang="pt-BR" sz="2000" dirty="0">
                <a:cs typeface="Arial" charset="0"/>
              </a:rPr>
              <a:t>Bibliotecas cadastradas no Censo 2011;</a:t>
            </a:r>
          </a:p>
          <a:p>
            <a:pPr lvl="1" algn="just">
              <a:lnSpc>
                <a:spcPct val="90000"/>
              </a:lnSpc>
              <a:buFont typeface="Arial" pitchFamily="34" charset="0"/>
              <a:buChar char="–"/>
            </a:pPr>
            <a:r>
              <a:rPr lang="pt-BR" sz="2000" dirty="0">
                <a:cs typeface="Arial" charset="0"/>
              </a:rPr>
              <a:t>Locais de oferta que continuam ativos no Cadastro </a:t>
            </a:r>
            <a:r>
              <a:rPr lang="pt-BR" sz="2000" dirty="0" err="1">
                <a:cs typeface="Arial" charset="0"/>
              </a:rPr>
              <a:t>e-MEC</a:t>
            </a:r>
            <a:r>
              <a:rPr lang="pt-BR" sz="2000" dirty="0">
                <a:cs typeface="Arial" charset="0"/>
              </a:rPr>
              <a:t>;</a:t>
            </a:r>
          </a:p>
          <a:p>
            <a:pPr lvl="1" algn="just">
              <a:lnSpc>
                <a:spcPct val="90000"/>
              </a:lnSpc>
              <a:buFont typeface="Arial" pitchFamily="34" charset="0"/>
              <a:buChar char="–"/>
            </a:pPr>
            <a:r>
              <a:rPr lang="pt-BR" sz="2000" dirty="0">
                <a:cs typeface="Arial" charset="0"/>
              </a:rPr>
              <a:t>Laboratórios do Censo 2011 vinculados a cursos ativos no cadastro </a:t>
            </a:r>
            <a:r>
              <a:rPr lang="pt-BR" sz="2000" dirty="0" err="1">
                <a:cs typeface="Arial" charset="0"/>
              </a:rPr>
              <a:t>e-MEC</a:t>
            </a:r>
            <a:r>
              <a:rPr lang="pt-BR" sz="2000" dirty="0">
                <a:cs typeface="Arial" charset="0"/>
              </a:rPr>
              <a:t>.</a:t>
            </a:r>
          </a:p>
          <a:p>
            <a:pPr marL="800100" lvl="1" indent="-342900" algn="just">
              <a:lnSpc>
                <a:spcPct val="90000"/>
              </a:lnSpc>
              <a:buFont typeface="Arial" pitchFamily="34" charset="0"/>
              <a:buChar char="‾"/>
            </a:pPr>
            <a:endParaRPr lang="pt-BR" sz="2000" dirty="0">
              <a:cs typeface="Arial" charset="0"/>
            </a:endParaRPr>
          </a:p>
          <a:p>
            <a:pPr lvl="1" algn="just" eaLnBrk="1" hangingPunct="1">
              <a:lnSpc>
                <a:spcPct val="90000"/>
              </a:lnSpc>
              <a:buFont typeface="Arial" pitchFamily="34" charset="0"/>
              <a:buChar char="‾"/>
            </a:pPr>
            <a:endParaRPr lang="pt-BR" sz="20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229600" cy="648072"/>
          </a:xfrm>
        </p:spPr>
        <p:txBody>
          <a:bodyPr/>
          <a:lstStyle/>
          <a:p>
            <a:r>
              <a:rPr lang="pt-BR" b="1" dirty="0" smtClean="0">
                <a:solidFill>
                  <a:srgbClr val="002060"/>
                </a:solidFill>
              </a:rPr>
              <a:t>Módulo IES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916832"/>
            <a:ext cx="8229600" cy="4608512"/>
          </a:xfrm>
        </p:spPr>
        <p:txBody>
          <a:bodyPr/>
          <a:lstStyle/>
          <a:p>
            <a:r>
              <a:rPr lang="pt-BR" sz="2200" b="1" dirty="0" smtClean="0"/>
              <a:t>Verificação dos Dados Cadastrais de IES: </a:t>
            </a:r>
            <a:r>
              <a:rPr lang="pt-BR" sz="2200" dirty="0" smtClean="0"/>
              <a:t>alterações apenas no </a:t>
            </a:r>
            <a:r>
              <a:rPr lang="pt-BR" sz="2200" dirty="0" err="1" smtClean="0"/>
              <a:t>e-MEC</a:t>
            </a:r>
            <a:endParaRPr lang="pt-BR" sz="2200" dirty="0"/>
          </a:p>
          <a:p>
            <a:r>
              <a:rPr lang="pt-BR" sz="2200" b="1" dirty="0" smtClean="0"/>
              <a:t>Dados censitários:</a:t>
            </a:r>
          </a:p>
          <a:p>
            <a:pPr lvl="1"/>
            <a:r>
              <a:rPr lang="pt-BR" sz="1800" dirty="0" smtClean="0"/>
              <a:t>Recursos Humanos</a:t>
            </a:r>
          </a:p>
          <a:p>
            <a:pPr lvl="1"/>
            <a:r>
              <a:rPr lang="pt-BR" sz="1800" dirty="0" smtClean="0"/>
              <a:t>Dados Financeiros</a:t>
            </a:r>
          </a:p>
          <a:p>
            <a:pPr lvl="1"/>
            <a:r>
              <a:rPr lang="pt-BR" sz="1800" dirty="0" smtClean="0"/>
              <a:t>Biblioteca</a:t>
            </a:r>
          </a:p>
          <a:p>
            <a:pPr lvl="1"/>
            <a:r>
              <a:rPr lang="pt-BR" sz="1800" dirty="0" smtClean="0"/>
              <a:t>Informações Adicionais</a:t>
            </a:r>
          </a:p>
          <a:p>
            <a:pPr lvl="1"/>
            <a:endParaRPr lang="pt-BR" sz="1800" dirty="0"/>
          </a:p>
          <a:p>
            <a:pPr marL="0" indent="0">
              <a:buNone/>
            </a:pPr>
            <a:r>
              <a:rPr lang="pt-BR" sz="2200" b="1" i="1" dirty="0" smtClean="0"/>
              <a:t>IMPORTANTE</a:t>
            </a:r>
          </a:p>
          <a:p>
            <a:pPr marL="400050" lvl="1" indent="0">
              <a:buNone/>
            </a:pPr>
            <a:r>
              <a:rPr lang="pt-BR" sz="2000" b="1" dirty="0" smtClean="0"/>
              <a:t>Novidade do Censo 2012 para preenchimento dos Dados Financeiros</a:t>
            </a:r>
          </a:p>
          <a:p>
            <a:r>
              <a:rPr lang="pt-BR" sz="2200" dirty="0" smtClean="0"/>
              <a:t>Inclusão de uma coluna com dados financeiros de 2011 para auxiliar o preenchimento dos dados financeiros de 2012;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338123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424936" cy="864096"/>
          </a:xfrm>
        </p:spPr>
        <p:txBody>
          <a:bodyPr/>
          <a:lstStyle/>
          <a:p>
            <a:r>
              <a:rPr lang="pt-BR" b="1" dirty="0">
                <a:solidFill>
                  <a:srgbClr val="002060"/>
                </a:solidFill>
              </a:rPr>
              <a:t>Módulo </a:t>
            </a:r>
            <a:r>
              <a:rPr lang="pt-BR" b="1" dirty="0" smtClean="0">
                <a:solidFill>
                  <a:srgbClr val="002060"/>
                </a:solidFill>
              </a:rPr>
              <a:t>Cursos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988840"/>
            <a:ext cx="8424936" cy="4133056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pt-BR" sz="2400" dirty="0" smtClean="0">
                <a:latin typeface="Arial" charset="0"/>
                <a:cs typeface="Arial" charset="0"/>
              </a:rPr>
              <a:t>São carregados todos os Cursos </a:t>
            </a:r>
            <a:r>
              <a:rPr lang="pt-BR" sz="2400" dirty="0">
                <a:latin typeface="Arial" charset="0"/>
                <a:cs typeface="Arial" charset="0"/>
              </a:rPr>
              <a:t>(em atividade, atividade parcial, em extinção </a:t>
            </a:r>
            <a:r>
              <a:rPr lang="pt-BR" sz="2400" dirty="0" smtClean="0">
                <a:latin typeface="Arial" charset="0"/>
                <a:cs typeface="Arial" charset="0"/>
              </a:rPr>
              <a:t>e os </a:t>
            </a:r>
            <a:r>
              <a:rPr lang="pt-BR" sz="2400" dirty="0">
                <a:latin typeface="Arial" charset="0"/>
                <a:cs typeface="Arial" charset="0"/>
              </a:rPr>
              <a:t>extintos </a:t>
            </a:r>
            <a:r>
              <a:rPr lang="pt-BR" sz="2400" dirty="0" smtClean="0">
                <a:latin typeface="Arial" charset="0"/>
                <a:cs typeface="Arial" charset="0"/>
              </a:rPr>
              <a:t>2012);</a:t>
            </a:r>
            <a:endParaRPr lang="pt-BR" sz="2400" dirty="0">
              <a:latin typeface="Arial" charset="0"/>
              <a:cs typeface="Arial" charset="0"/>
            </a:endParaRPr>
          </a:p>
          <a:p>
            <a:pPr lvl="0" algn="just"/>
            <a:r>
              <a:rPr lang="pt-BR" sz="2400" dirty="0" smtClean="0"/>
              <a:t>Cursos sem aluno vinculado devem ser justificados como: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pt-BR" sz="2000" dirty="0" smtClean="0"/>
              <a:t>Curso Extinto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pt-BR" sz="2000" dirty="0" smtClean="0"/>
              <a:t>Curso Novo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pt-BR" sz="2000" dirty="0" smtClean="0"/>
              <a:t>Curso ativo sem demanda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pt-BR" sz="2000" b="1" i="1" dirty="0" smtClean="0"/>
              <a:t>Curso representado por outro código de curso</a:t>
            </a:r>
          </a:p>
          <a:p>
            <a:pPr lvl="0" algn="just"/>
            <a:endParaRPr lang="pt-BR" sz="2000" dirty="0"/>
          </a:p>
          <a:p>
            <a:pPr marL="0" indent="0" algn="just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91452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205064"/>
          </a:xfrm>
        </p:spPr>
        <p:txBody>
          <a:bodyPr/>
          <a:lstStyle/>
          <a:p>
            <a:pPr algn="just"/>
            <a:r>
              <a:rPr lang="pt-BR" sz="2400" b="1" i="1" dirty="0"/>
              <a:t>Curso representado por outro código de </a:t>
            </a:r>
            <a:r>
              <a:rPr lang="pt-BR" sz="2400" b="1" i="1" dirty="0" smtClean="0"/>
              <a:t>curso:</a:t>
            </a:r>
          </a:p>
          <a:p>
            <a:pPr lvl="1" algn="just"/>
            <a:r>
              <a:rPr lang="pt-BR" sz="2400" dirty="0"/>
              <a:t>T</a:t>
            </a:r>
            <a:r>
              <a:rPr lang="pt-BR" sz="2400" dirty="0" smtClean="0"/>
              <a:t>odos </a:t>
            </a:r>
            <a:r>
              <a:rPr lang="pt-BR" sz="2400" dirty="0"/>
              <a:t>os docentes e alunos do curso representado por outro código serão automaticamente migrados para o curso </a:t>
            </a:r>
            <a:r>
              <a:rPr lang="pt-BR" sz="2400" dirty="0" smtClean="0"/>
              <a:t>informado;</a:t>
            </a:r>
          </a:p>
          <a:p>
            <a:pPr lvl="1" algn="just"/>
            <a:r>
              <a:rPr lang="pt-BR" sz="2400" dirty="0" smtClean="0"/>
              <a:t>As </a:t>
            </a:r>
            <a:r>
              <a:rPr lang="pt-BR" sz="2400" dirty="0"/>
              <a:t>seguintes informações do aluno serão </a:t>
            </a:r>
            <a:r>
              <a:rPr lang="pt-BR" sz="2400" dirty="0" smtClean="0"/>
              <a:t>apagadas</a:t>
            </a:r>
            <a:r>
              <a:rPr lang="pt-BR" sz="2400" dirty="0"/>
              <a:t>: </a:t>
            </a:r>
            <a:r>
              <a:rPr lang="pt-BR" sz="2400" dirty="0" smtClean="0"/>
              <a:t>turno</a:t>
            </a:r>
            <a:r>
              <a:rPr lang="pt-BR" sz="2400" dirty="0"/>
              <a:t>, </a:t>
            </a:r>
            <a:r>
              <a:rPr lang="pt-BR" sz="2400" dirty="0" smtClean="0"/>
              <a:t>polo </a:t>
            </a:r>
            <a:r>
              <a:rPr lang="pt-BR" sz="2400" dirty="0"/>
              <a:t>e formas de </a:t>
            </a:r>
            <a:r>
              <a:rPr lang="pt-BR" sz="2400" dirty="0" smtClean="0"/>
              <a:t>ingresso. </a:t>
            </a:r>
          </a:p>
          <a:p>
            <a:pPr marL="457200" lvl="1" indent="0" algn="just">
              <a:buNone/>
            </a:pPr>
            <a:r>
              <a:rPr lang="pt-BR" sz="2400" b="1" i="1" dirty="0" err="1" smtClean="0"/>
              <a:t>Obs</a:t>
            </a:r>
            <a:r>
              <a:rPr lang="pt-BR" sz="2400" b="1" i="1" dirty="0"/>
              <a:t>: </a:t>
            </a:r>
            <a:r>
              <a:rPr lang="pt-BR" sz="2400" b="1" i="1" dirty="0" smtClean="0"/>
              <a:t>Esta operação é irreversível</a:t>
            </a:r>
          </a:p>
          <a:p>
            <a:pPr lvl="1" algn="just"/>
            <a:r>
              <a:rPr lang="pt-BR" sz="2400" dirty="0" smtClean="0"/>
              <a:t>Os dados de docentes e alunos preenchidos no código de curso representado serão utilizados no cálculo do CPC e IGC</a:t>
            </a:r>
            <a:endParaRPr lang="pt-BR" sz="2400" dirty="0"/>
          </a:p>
          <a:p>
            <a:pPr lvl="1" algn="just"/>
            <a:endParaRPr lang="pt-BR" sz="2400" b="1" dirty="0" smtClean="0"/>
          </a:p>
          <a:p>
            <a:pPr lvl="1" algn="just"/>
            <a:endParaRPr lang="pt-BR" sz="2400" b="1" dirty="0"/>
          </a:p>
          <a:p>
            <a:pPr marL="457200" lvl="1" indent="0" algn="just">
              <a:buNone/>
            </a:pPr>
            <a:endParaRPr lang="pt-BR" sz="2400" b="1" i="1" dirty="0" smtClean="0"/>
          </a:p>
          <a:p>
            <a:pPr lvl="0" algn="just"/>
            <a:endParaRPr lang="pt-BR" dirty="0" smtClean="0"/>
          </a:p>
          <a:p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395536" y="1052736"/>
            <a:ext cx="842493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b="1" dirty="0" smtClean="0">
                <a:solidFill>
                  <a:srgbClr val="002060"/>
                </a:solidFill>
              </a:rPr>
              <a:t>Módulo Curso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65748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2348880"/>
            <a:ext cx="8496944" cy="4205064"/>
          </a:xfrm>
        </p:spPr>
        <p:txBody>
          <a:bodyPr/>
          <a:lstStyle/>
          <a:p>
            <a:pPr lvl="0" algn="just"/>
            <a:r>
              <a:rPr lang="pt-BR" sz="2800" dirty="0"/>
              <a:t>Todos os cursos </a:t>
            </a:r>
            <a:r>
              <a:rPr lang="pt-BR" sz="2800" dirty="0" err="1" smtClean="0"/>
              <a:t>EaD</a:t>
            </a:r>
            <a:r>
              <a:rPr lang="pt-BR" sz="2800" dirty="0" smtClean="0"/>
              <a:t> </a:t>
            </a:r>
            <a:r>
              <a:rPr lang="pt-BR" sz="2800" dirty="0"/>
              <a:t>estão vinculados a todos os polos cadastrados na </a:t>
            </a:r>
            <a:r>
              <a:rPr lang="pt-BR" sz="2800" dirty="0" smtClean="0"/>
              <a:t>IES;</a:t>
            </a:r>
          </a:p>
          <a:p>
            <a:pPr lvl="0" algn="just"/>
            <a:r>
              <a:rPr lang="pt-BR" sz="2800" dirty="0" smtClean="0"/>
              <a:t>Polos duplicados (códigos distintos para mesmo endereço): escolher apenas um polo para vincular alunos;</a:t>
            </a:r>
            <a:endParaRPr lang="pt-BR" sz="2800" dirty="0" smtClean="0">
              <a:solidFill>
                <a:srgbClr val="FF0000"/>
              </a:solidFill>
            </a:endParaRPr>
          </a:p>
          <a:p>
            <a:pPr algn="just"/>
            <a:r>
              <a:rPr lang="pt-BR" sz="2800" dirty="0"/>
              <a:t>Não há impedimento de fechamento </a:t>
            </a:r>
            <a:r>
              <a:rPr lang="pt-BR" sz="2800" dirty="0" smtClean="0"/>
              <a:t>do Censo para as  IES com </a:t>
            </a:r>
            <a:r>
              <a:rPr lang="pt-BR" sz="2800" dirty="0"/>
              <a:t>polos sem alunos </a:t>
            </a:r>
            <a:r>
              <a:rPr lang="pt-BR" sz="2800" dirty="0" smtClean="0"/>
              <a:t>vinculados;</a:t>
            </a:r>
          </a:p>
          <a:p>
            <a:pPr algn="just"/>
            <a:r>
              <a:rPr lang="pt-BR" sz="2800" dirty="0" smtClean="0"/>
              <a:t> Após </a:t>
            </a:r>
            <a:r>
              <a:rPr lang="pt-BR" sz="2800" dirty="0"/>
              <a:t>o fechamento final do censo,  os polos que não tiverem alunos vinculados serão </a:t>
            </a:r>
            <a:r>
              <a:rPr lang="pt-BR" sz="2800" dirty="0" smtClean="0"/>
              <a:t>excluídos;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395536" y="1124744"/>
            <a:ext cx="842493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b="1" dirty="0" smtClean="0">
                <a:solidFill>
                  <a:srgbClr val="002060"/>
                </a:solidFill>
              </a:rPr>
              <a:t>Módulo Curso </a:t>
            </a:r>
          </a:p>
          <a:p>
            <a:r>
              <a:rPr lang="pt-BR" sz="3600" b="1" dirty="0" smtClean="0">
                <a:solidFill>
                  <a:srgbClr val="002060"/>
                </a:solidFill>
              </a:rPr>
              <a:t>Cursos a distância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xmlns="" val="152633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772816"/>
            <a:ext cx="8496944" cy="4421088"/>
          </a:xfrm>
          <a:ln>
            <a:noFill/>
          </a:ln>
        </p:spPr>
        <p:txBody>
          <a:bodyPr/>
          <a:lstStyle/>
          <a:p>
            <a:pPr algn="just">
              <a:defRPr/>
            </a:pPr>
            <a:r>
              <a:rPr lang="pt-BR" sz="2000" dirty="0" smtClean="0"/>
              <a:t>O INEP não faz comparação entre vagas autorizadas e ofertadas em </a:t>
            </a:r>
            <a:r>
              <a:rPr lang="pt-BR" sz="2000" b="1" dirty="0" smtClean="0"/>
              <a:t>processo  seletivo</a:t>
            </a:r>
            <a:r>
              <a:rPr lang="pt-BR" sz="2000" dirty="0" smtClean="0"/>
              <a:t>, que podem ter valores diferentes;</a:t>
            </a:r>
          </a:p>
          <a:p>
            <a:pPr algn="just">
              <a:defRPr/>
            </a:pPr>
            <a:r>
              <a:rPr lang="pt-BR" sz="2000" dirty="0"/>
              <a:t>A</a:t>
            </a:r>
            <a:r>
              <a:rPr lang="pt-BR" sz="2000" dirty="0" smtClean="0"/>
              <a:t> </a:t>
            </a:r>
            <a:r>
              <a:rPr lang="pt-BR" sz="2000" dirty="0"/>
              <a:t>IES deve estar atenta às vagas autorizadas, pois  o número de vagas oferecidas, informadas no </a:t>
            </a:r>
            <a:r>
              <a:rPr lang="pt-BR" sz="2000" dirty="0" smtClean="0"/>
              <a:t>censo, </a:t>
            </a:r>
            <a:r>
              <a:rPr lang="pt-BR" sz="2000" dirty="0"/>
              <a:t>deve ser menor ou igual ao total de vagas </a:t>
            </a:r>
            <a:r>
              <a:rPr lang="pt-BR" sz="2000" dirty="0" smtClean="0"/>
              <a:t>autorizadas;</a:t>
            </a:r>
          </a:p>
          <a:p>
            <a:pPr marL="342900" lvl="1" indent="-342900" algn="just">
              <a:buFont typeface="Arial" charset="0"/>
              <a:buChar char="•"/>
              <a:defRPr/>
            </a:pPr>
            <a:r>
              <a:rPr lang="pt-BR" sz="2000" b="1" dirty="0" smtClean="0">
                <a:latin typeface="Arial" charset="0"/>
                <a:cs typeface="Arial" charset="0"/>
              </a:rPr>
              <a:t>Vagas </a:t>
            </a:r>
            <a:r>
              <a:rPr lang="pt-BR" sz="2000" b="1" dirty="0">
                <a:latin typeface="Arial" charset="0"/>
                <a:cs typeface="Arial" charset="0"/>
              </a:rPr>
              <a:t>em processo seletivo</a:t>
            </a:r>
            <a:r>
              <a:rPr lang="pt-BR" sz="2000" dirty="0">
                <a:latin typeface="Arial" charset="0"/>
                <a:cs typeface="Arial" charset="0"/>
              </a:rPr>
              <a:t>: número de vagas </a:t>
            </a:r>
            <a:r>
              <a:rPr lang="pt-BR" sz="2000" b="1" dirty="0">
                <a:latin typeface="Arial" charset="0"/>
                <a:cs typeface="Arial" charset="0"/>
              </a:rPr>
              <a:t>novas</a:t>
            </a:r>
            <a:r>
              <a:rPr lang="pt-BR" sz="2000" dirty="0">
                <a:latin typeface="Arial" charset="0"/>
                <a:cs typeface="Arial" charset="0"/>
              </a:rPr>
              <a:t> oferecidas anualmente, em cada turno de funcionamento (Vestibular, ENEM, SISU, outros), </a:t>
            </a:r>
            <a:r>
              <a:rPr lang="pt-BR" sz="2000" dirty="0" smtClean="0">
                <a:latin typeface="Arial" charset="0"/>
                <a:cs typeface="Arial" charset="0"/>
              </a:rPr>
              <a:t>constantes </a:t>
            </a:r>
            <a:r>
              <a:rPr lang="pt-BR" sz="2000" dirty="0">
                <a:latin typeface="Arial" charset="0"/>
                <a:cs typeface="Arial" charset="0"/>
              </a:rPr>
              <a:t>dos editais expedidos pela </a:t>
            </a:r>
            <a:r>
              <a:rPr lang="pt-BR" sz="2000" dirty="0" smtClean="0">
                <a:latin typeface="Arial" charset="0"/>
                <a:cs typeface="Arial" charset="0"/>
              </a:rPr>
              <a:t>IES</a:t>
            </a:r>
            <a:r>
              <a:rPr lang="pt-BR" sz="2000" dirty="0">
                <a:latin typeface="Arial" charset="0"/>
                <a:cs typeface="Arial" charset="0"/>
              </a:rPr>
              <a:t>;</a:t>
            </a:r>
            <a:endParaRPr lang="pt-BR" sz="2000" dirty="0" smtClean="0">
              <a:latin typeface="Arial" charset="0"/>
              <a:cs typeface="Arial" charset="0"/>
            </a:endParaRPr>
          </a:p>
          <a:p>
            <a:pPr marL="342900" lvl="1" indent="-342900" algn="just">
              <a:buFont typeface="Arial" charset="0"/>
              <a:buChar char="•"/>
              <a:defRPr/>
            </a:pPr>
            <a:r>
              <a:rPr lang="pt-BR" sz="2000" b="1" dirty="0" smtClean="0">
                <a:latin typeface="Arial" charset="0"/>
                <a:cs typeface="Arial" charset="0"/>
              </a:rPr>
              <a:t>Não </a:t>
            </a:r>
            <a:r>
              <a:rPr lang="pt-BR" sz="2000" b="1" dirty="0">
                <a:latin typeface="Arial" charset="0"/>
                <a:cs typeface="Arial" charset="0"/>
              </a:rPr>
              <a:t>devem ser </a:t>
            </a:r>
            <a:r>
              <a:rPr lang="pt-BR" sz="2000" b="1" dirty="0" smtClean="0">
                <a:latin typeface="Arial" charset="0"/>
                <a:cs typeface="Arial" charset="0"/>
              </a:rPr>
              <a:t>informadas: </a:t>
            </a:r>
          </a:p>
          <a:p>
            <a:pPr marL="742950" lvl="2" indent="-342900" algn="just">
              <a:defRPr/>
            </a:pPr>
            <a:r>
              <a:rPr lang="pt-BR" sz="1800" dirty="0" smtClean="0">
                <a:latin typeface="Arial" charset="0"/>
                <a:cs typeface="Arial" charset="0"/>
              </a:rPr>
              <a:t>Vagas oferecidas </a:t>
            </a:r>
            <a:r>
              <a:rPr lang="pt-BR" sz="1800" dirty="0">
                <a:latin typeface="Arial" charset="0"/>
                <a:cs typeface="Arial" charset="0"/>
              </a:rPr>
              <a:t>por processos seletivos que visem a reposição de vagas </a:t>
            </a:r>
            <a:r>
              <a:rPr lang="pt-BR" sz="1800" dirty="0" smtClean="0">
                <a:latin typeface="Arial" charset="0"/>
                <a:cs typeface="Arial" charset="0"/>
              </a:rPr>
              <a:t>remanescentes/ociosas. </a:t>
            </a:r>
            <a:r>
              <a:rPr lang="pt-BR" sz="1800" dirty="0" err="1" smtClean="0">
                <a:latin typeface="Arial" charset="0"/>
                <a:cs typeface="Arial" charset="0"/>
              </a:rPr>
              <a:t>Ex</a:t>
            </a:r>
            <a:r>
              <a:rPr lang="pt-BR" sz="1800" dirty="0" smtClean="0">
                <a:latin typeface="Arial" charset="0"/>
                <a:cs typeface="Arial" charset="0"/>
              </a:rPr>
              <a:t>: não preenchidas em anos anteriores, </a:t>
            </a:r>
            <a:r>
              <a:rPr lang="pt-BR" sz="1800" dirty="0">
                <a:latin typeface="Arial" charset="0"/>
                <a:cs typeface="Arial" charset="0"/>
              </a:rPr>
              <a:t>abandono, óbito, não aproveitamento mínimo, transferência interna ou transferência externa</a:t>
            </a:r>
            <a:r>
              <a:rPr lang="pt-BR" sz="18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.</a:t>
            </a:r>
            <a:endParaRPr lang="pt-BR" sz="1800" dirty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0" lvl="1" indent="0" algn="just">
              <a:buNone/>
              <a:defRPr/>
            </a:pPr>
            <a:endParaRPr lang="pt-BR" sz="2000" b="1" dirty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algn="just">
              <a:defRPr/>
            </a:pPr>
            <a:endParaRPr lang="pt-BR" sz="2800" dirty="0"/>
          </a:p>
          <a:p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395536" y="1052736"/>
            <a:ext cx="842493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b="1" dirty="0" smtClean="0">
                <a:solidFill>
                  <a:srgbClr val="002060"/>
                </a:solidFill>
              </a:rPr>
              <a:t>Módulo Curso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00119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>
          <a:xfrm>
            <a:off x="323528" y="980729"/>
            <a:ext cx="8229600" cy="504055"/>
          </a:xfrm>
        </p:spPr>
        <p:txBody>
          <a:bodyPr/>
          <a:lstStyle/>
          <a:p>
            <a:r>
              <a:rPr lang="pt-BR" sz="3600" b="1" dirty="0" smtClean="0">
                <a:latin typeface="Arial" charset="0"/>
                <a:cs typeface="Arial" charset="0"/>
              </a:rPr>
              <a:t>Módulo Curso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412776"/>
            <a:ext cx="8157592" cy="5445225"/>
          </a:xfrm>
        </p:spPr>
        <p:txBody>
          <a:bodyPr/>
          <a:lstStyle/>
          <a:p>
            <a:pPr marL="457200" lvl="1" indent="0">
              <a:buFont typeface="Arial" charset="0"/>
              <a:buNone/>
              <a:defRPr/>
            </a:pPr>
            <a:r>
              <a:rPr lang="pt-BR" sz="2000" b="1" u="sng" dirty="0" smtClean="0"/>
              <a:t>Vagas autorizadas no curso: 100</a:t>
            </a:r>
            <a:r>
              <a:rPr lang="pt-BR" sz="2000" dirty="0" smtClean="0"/>
              <a:t>;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pt-BR" sz="2000" dirty="0" smtClean="0"/>
              <a:t>Em 2012, a IES realiza 2 processos seletivos distribuídos da seguinte forma: </a:t>
            </a:r>
          </a:p>
          <a:p>
            <a:pPr lvl="1" algn="just">
              <a:defRPr/>
            </a:pPr>
            <a:r>
              <a:rPr lang="pt-BR" sz="2000" dirty="0" smtClean="0"/>
              <a:t>No 1º semestre oferece 100 vagas e são preenchidas apenas 45. </a:t>
            </a:r>
          </a:p>
          <a:p>
            <a:pPr lvl="1" algn="just">
              <a:defRPr/>
            </a:pPr>
            <a:r>
              <a:rPr lang="pt-BR" sz="2000" dirty="0" smtClean="0"/>
              <a:t>No 2º semestre,  oferece as vagas não ocupadas (55) e preenche 50 vagas;</a:t>
            </a:r>
          </a:p>
          <a:p>
            <a:pPr lvl="1" algn="just">
              <a:defRPr/>
            </a:pPr>
            <a:r>
              <a:rPr lang="pt-BR" sz="2000" dirty="0" smtClean="0"/>
              <a:t>Realiza, ainda, no 2° semestre, processo seletivo para </a:t>
            </a:r>
            <a:r>
              <a:rPr lang="pt-BR" sz="2000" b="1" dirty="0" smtClean="0"/>
              <a:t>transferência externa </a:t>
            </a:r>
            <a:r>
              <a:rPr lang="pt-BR" sz="2000" dirty="0" smtClean="0"/>
              <a:t>para preenchimento de 20 vagas </a:t>
            </a:r>
            <a:r>
              <a:rPr lang="pt-BR" sz="2000" b="1" dirty="0" smtClean="0"/>
              <a:t>remanescentes/ociosas</a:t>
            </a:r>
            <a:r>
              <a:rPr lang="pt-BR" sz="2000" dirty="0" smtClean="0"/>
              <a:t> no curso. 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pt-BR" sz="2000" dirty="0" smtClean="0"/>
              <a:t>Vagas oferecidas nos processos seletivos: 100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pt-BR" sz="2000" dirty="0" smtClean="0"/>
              <a:t>Ingressantes:  95</a:t>
            </a:r>
          </a:p>
          <a:p>
            <a:pPr marL="457200" lvl="1" indent="0" algn="just">
              <a:buNone/>
              <a:defRPr/>
            </a:pPr>
            <a:r>
              <a:rPr lang="pt-BR" sz="2000" dirty="0" smtClean="0"/>
              <a:t>As 20 vagas para preenchimento de vagas remanescentes/ociosas não devem ser informadas;</a:t>
            </a:r>
          </a:p>
          <a:p>
            <a:pPr marL="457200" lvl="1" indent="0" algn="just">
              <a:buNone/>
              <a:defRPr/>
            </a:pPr>
            <a:r>
              <a:rPr lang="pt-BR" sz="2000" dirty="0" smtClean="0"/>
              <a:t>Os alunos ingressantes por transferência externa devem ser informados em </a:t>
            </a:r>
            <a:r>
              <a:rPr lang="pt-BR" sz="2000" b="1" dirty="0" smtClean="0"/>
              <a:t>Outras formas de ingressos</a:t>
            </a:r>
            <a:r>
              <a:rPr lang="pt-BR" sz="2000" dirty="0" smtClean="0"/>
              <a:t>.</a:t>
            </a:r>
          </a:p>
          <a:p>
            <a:pPr marL="457200" lvl="1" indent="0">
              <a:buFont typeface="Arial" charset="0"/>
              <a:buNone/>
              <a:defRPr/>
            </a:pPr>
            <a:endParaRPr lang="pt-BR" sz="20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0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988840"/>
            <a:ext cx="8229600" cy="4392488"/>
          </a:xfrm>
        </p:spPr>
        <p:txBody>
          <a:bodyPr/>
          <a:lstStyle/>
          <a:p>
            <a:pPr lvl="0" algn="just"/>
            <a:r>
              <a:rPr lang="pt-BR" sz="2400" dirty="0" smtClean="0"/>
              <a:t>São</a:t>
            </a:r>
            <a:r>
              <a:rPr lang="pt-BR" sz="2400" dirty="0" smtClean="0">
                <a:solidFill>
                  <a:srgbClr val="002060"/>
                </a:solidFill>
              </a:rPr>
              <a:t> carregados </a:t>
            </a:r>
            <a:r>
              <a:rPr lang="pt-BR" sz="2400" dirty="0"/>
              <a:t>para o </a:t>
            </a:r>
            <a:r>
              <a:rPr lang="pt-BR" sz="2400" dirty="0" smtClean="0"/>
              <a:t>censo 2012 todos os alunos com situação de </a:t>
            </a:r>
            <a:r>
              <a:rPr lang="pt-BR" sz="2400" b="1" dirty="0" smtClean="0"/>
              <a:t>cursando</a:t>
            </a:r>
            <a:r>
              <a:rPr lang="pt-BR" sz="2400" dirty="0" smtClean="0"/>
              <a:t> </a:t>
            </a:r>
            <a:r>
              <a:rPr lang="pt-BR" sz="2400" dirty="0"/>
              <a:t>e com </a:t>
            </a:r>
            <a:r>
              <a:rPr lang="pt-BR" sz="2400" b="1" dirty="0"/>
              <a:t>matrícula </a:t>
            </a:r>
            <a:r>
              <a:rPr lang="pt-BR" sz="2400" b="1" dirty="0" smtClean="0"/>
              <a:t>trancada </a:t>
            </a:r>
            <a:r>
              <a:rPr lang="pt-BR" sz="2400" dirty="0" smtClean="0"/>
              <a:t>no censo de 2011.</a:t>
            </a:r>
          </a:p>
          <a:p>
            <a:pPr lvl="0" algn="just"/>
            <a:r>
              <a:rPr lang="pt-BR" sz="2400" dirty="0" smtClean="0"/>
              <a:t>Todos </a:t>
            </a:r>
            <a:r>
              <a:rPr lang="pt-BR" sz="2400" dirty="0"/>
              <a:t>os alunos </a:t>
            </a:r>
            <a:r>
              <a:rPr lang="pt-BR" sz="2400" dirty="0" smtClean="0">
                <a:solidFill>
                  <a:srgbClr val="002060"/>
                </a:solidFill>
              </a:rPr>
              <a:t>carregados </a:t>
            </a:r>
            <a:r>
              <a:rPr lang="pt-BR" sz="2400" dirty="0" smtClean="0"/>
              <a:t>deverão ter os vínculos atualizados </a:t>
            </a:r>
            <a:r>
              <a:rPr lang="pt-BR" sz="2400" dirty="0"/>
              <a:t>para </a:t>
            </a:r>
            <a:r>
              <a:rPr lang="pt-BR" sz="2400" dirty="0" smtClean="0"/>
              <a:t>2012.</a:t>
            </a:r>
          </a:p>
          <a:p>
            <a:pPr algn="just"/>
            <a:r>
              <a:rPr lang="pt-BR" sz="2400" dirty="0" smtClean="0"/>
              <a:t>Caso </a:t>
            </a:r>
            <a:r>
              <a:rPr lang="pt-BR" sz="2400" dirty="0"/>
              <a:t>não </a:t>
            </a:r>
            <a:r>
              <a:rPr lang="pt-BR" sz="2400" dirty="0" smtClean="0"/>
              <a:t>sejam feitas as atualizações do vínculo destes alunos, </a:t>
            </a:r>
            <a:r>
              <a:rPr lang="pt-BR" sz="2400" dirty="0"/>
              <a:t>a IES não </a:t>
            </a:r>
            <a:r>
              <a:rPr lang="pt-BR" sz="2400" dirty="0" smtClean="0"/>
              <a:t>conseguirá </a:t>
            </a:r>
            <a:r>
              <a:rPr lang="pt-BR" sz="2400" dirty="0"/>
              <a:t>fechar o módulo aluno e consequentemente fazer o fechamento </a:t>
            </a:r>
            <a:r>
              <a:rPr lang="pt-BR" sz="2400" dirty="0" smtClean="0"/>
              <a:t>geral. </a:t>
            </a:r>
          </a:p>
          <a:p>
            <a:pPr algn="just"/>
            <a:r>
              <a:rPr lang="pt-BR" sz="2400" dirty="0" smtClean="0"/>
              <a:t>A </a:t>
            </a:r>
            <a:r>
              <a:rPr lang="pt-BR" sz="2400" dirty="0"/>
              <a:t>partir de 2011, somente o aluno estrangeiro poderá ser incluído sem CPF </a:t>
            </a:r>
            <a:r>
              <a:rPr lang="pt-BR" sz="2400" dirty="0" smtClean="0"/>
              <a:t>e; neste caso, </a:t>
            </a:r>
            <a:r>
              <a:rPr lang="pt-BR" sz="2400" dirty="0"/>
              <a:t>a inclusão </a:t>
            </a:r>
            <a:r>
              <a:rPr lang="pt-BR" sz="2400" dirty="0" smtClean="0"/>
              <a:t>poderá </a:t>
            </a:r>
            <a:r>
              <a:rPr lang="pt-BR" sz="2400" dirty="0"/>
              <a:t>ser efetuada </a:t>
            </a:r>
            <a:r>
              <a:rPr lang="pt-BR" sz="2400" dirty="0" smtClean="0"/>
              <a:t>apenas pelo </a:t>
            </a:r>
            <a:r>
              <a:rPr lang="pt-BR" sz="2400" dirty="0"/>
              <a:t>módulo</a:t>
            </a:r>
            <a:r>
              <a:rPr lang="pt-BR" sz="2400" b="1" dirty="0"/>
              <a:t> </a:t>
            </a:r>
            <a:r>
              <a:rPr lang="pt-BR" sz="2400" b="1" i="1" dirty="0" err="1"/>
              <a:t>on</a:t>
            </a:r>
            <a:r>
              <a:rPr lang="pt-BR" sz="2400" b="1" i="1" dirty="0"/>
              <a:t> </a:t>
            </a:r>
            <a:r>
              <a:rPr lang="pt-BR" sz="2400" b="1" i="1" dirty="0" err="1" smtClean="0"/>
              <a:t>line</a:t>
            </a:r>
            <a:r>
              <a:rPr lang="pt-BR" sz="2400" b="1" i="1" dirty="0" smtClean="0"/>
              <a:t>.</a:t>
            </a:r>
            <a:endParaRPr lang="pt-BR" sz="2400" b="1" i="1" dirty="0"/>
          </a:p>
          <a:p>
            <a:pPr lvl="0" algn="just"/>
            <a:endParaRPr lang="pt-BR" sz="2400" dirty="0" smtClean="0"/>
          </a:p>
          <a:p>
            <a:pPr lvl="0" algn="just"/>
            <a:endParaRPr lang="pt-BR" sz="2400" dirty="0" smtClean="0"/>
          </a:p>
          <a:p>
            <a:pPr lvl="0" algn="just"/>
            <a:endParaRPr lang="pt-BR" sz="2000" dirty="0"/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395536" y="1052736"/>
            <a:ext cx="842493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b="1" dirty="0" smtClean="0">
                <a:solidFill>
                  <a:srgbClr val="002060"/>
                </a:solidFill>
              </a:rPr>
              <a:t>Módulo Aluno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04595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2420938"/>
            <a:ext cx="8229600" cy="13684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pt-BR" sz="2400" dirty="0" smtClean="0">
                <a:latin typeface="Arial" charset="0"/>
                <a:cs typeface="Arial" charset="0"/>
              </a:rPr>
              <a:t>Situação do aluno:</a:t>
            </a:r>
          </a:p>
          <a:p>
            <a:pPr lvl="1">
              <a:buFont typeface="Wingdings" pitchFamily="2" charset="2"/>
              <a:buChar char="ü"/>
            </a:pPr>
            <a:r>
              <a:rPr lang="pt-BR" sz="2200" dirty="0" smtClean="0">
                <a:latin typeface="Arial" charset="0"/>
                <a:cs typeface="Arial" charset="0"/>
              </a:rPr>
              <a:t>Deve ser informada a situação dos alunos com base no mês de dezembro de 2012:</a:t>
            </a:r>
          </a:p>
        </p:txBody>
      </p:sp>
      <p:sp>
        <p:nvSpPr>
          <p:cNvPr id="4" name="Line 12"/>
          <p:cNvSpPr>
            <a:spLocks noChangeShapeType="1"/>
          </p:cNvSpPr>
          <p:nvPr/>
        </p:nvSpPr>
        <p:spPr bwMode="auto">
          <a:xfrm>
            <a:off x="1187450" y="5300663"/>
            <a:ext cx="6408738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Line 13"/>
          <p:cNvSpPr>
            <a:spLocks noChangeShapeType="1"/>
          </p:cNvSpPr>
          <p:nvPr/>
        </p:nvSpPr>
        <p:spPr bwMode="auto">
          <a:xfrm>
            <a:off x="1187450" y="5157788"/>
            <a:ext cx="0" cy="287337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Line 14"/>
          <p:cNvSpPr>
            <a:spLocks noChangeShapeType="1"/>
          </p:cNvSpPr>
          <p:nvPr/>
        </p:nvSpPr>
        <p:spPr bwMode="auto">
          <a:xfrm>
            <a:off x="7596188" y="5157788"/>
            <a:ext cx="0" cy="287337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Line 15"/>
          <p:cNvSpPr>
            <a:spLocks noChangeShapeType="1"/>
          </p:cNvSpPr>
          <p:nvPr/>
        </p:nvSpPr>
        <p:spPr bwMode="auto">
          <a:xfrm>
            <a:off x="7308850" y="4941888"/>
            <a:ext cx="0" cy="728662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8680" name="Text Box 19"/>
          <p:cNvSpPr txBox="1">
            <a:spLocks noChangeArrowheads="1"/>
          </p:cNvSpPr>
          <p:nvPr/>
        </p:nvSpPr>
        <p:spPr bwMode="auto">
          <a:xfrm>
            <a:off x="323850" y="5394325"/>
            <a:ext cx="10080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600"/>
              <a:t>Janeiro</a:t>
            </a:r>
          </a:p>
        </p:txBody>
      </p:sp>
      <p:sp>
        <p:nvSpPr>
          <p:cNvPr id="28681" name="Text Box 19"/>
          <p:cNvSpPr txBox="1">
            <a:spLocks noChangeArrowheads="1"/>
          </p:cNvSpPr>
          <p:nvPr/>
        </p:nvSpPr>
        <p:spPr bwMode="auto">
          <a:xfrm>
            <a:off x="7524750" y="5538788"/>
            <a:ext cx="12954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600"/>
              <a:t>Dezembro</a:t>
            </a:r>
          </a:p>
        </p:txBody>
      </p:sp>
      <p:pic>
        <p:nvPicPr>
          <p:cNvPr id="28682" name="Imagem 12" descr="maquina_Cens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1025" y="3930650"/>
            <a:ext cx="792163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4" name="Título 1"/>
          <p:cNvSpPr>
            <a:spLocks noGrp="1"/>
          </p:cNvSpPr>
          <p:nvPr>
            <p:ph type="title"/>
          </p:nvPr>
        </p:nvSpPr>
        <p:spPr>
          <a:xfrm>
            <a:off x="323850" y="980729"/>
            <a:ext cx="8496300" cy="720079"/>
          </a:xfrm>
        </p:spPr>
        <p:txBody>
          <a:bodyPr/>
          <a:lstStyle/>
          <a:p>
            <a:r>
              <a:rPr lang="pt-BR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Observações Importantes</a:t>
            </a:r>
          </a:p>
        </p:txBody>
      </p:sp>
    </p:spTree>
    <p:extLst>
      <p:ext uri="{BB962C8B-B14F-4D97-AF65-F5344CB8AC3E}">
        <p14:creationId xmlns:p14="http://schemas.microsoft.com/office/powerpoint/2010/main" xmlns="" val="3430680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  <p:bldP spid="28680" grpId="0"/>
      <p:bldP spid="2868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/>
          </p:nvPr>
        </p:nvSpPr>
        <p:spPr>
          <a:xfrm>
            <a:off x="323850" y="1052737"/>
            <a:ext cx="8229600" cy="792087"/>
          </a:xfrm>
        </p:spPr>
        <p:txBody>
          <a:bodyPr/>
          <a:lstStyle/>
          <a:p>
            <a:r>
              <a:rPr lang="pt-BR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Sumário</a:t>
            </a:r>
          </a:p>
        </p:txBody>
      </p:sp>
      <p:sp>
        <p:nvSpPr>
          <p:cNvPr id="1536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988840"/>
            <a:ext cx="8784976" cy="446449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pt-BR" sz="3100" dirty="0" smtClean="0">
                <a:latin typeface="Arial" charset="0"/>
                <a:cs typeface="Arial" charset="0"/>
              </a:rPr>
              <a:t>Informações Gerais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pt-BR" sz="3100" dirty="0">
                <a:latin typeface="Arial" charset="0"/>
                <a:cs typeface="Arial" charset="0"/>
              </a:rPr>
              <a:t>Objetivos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pt-BR" sz="2800" dirty="0"/>
              <a:t>Preenchimento</a:t>
            </a:r>
            <a:r>
              <a:rPr lang="pt-BR" sz="3100" dirty="0" smtClean="0">
                <a:latin typeface="Arial" charset="0"/>
                <a:cs typeface="Arial" charset="0"/>
              </a:rPr>
              <a:t> do Censo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pt-BR" sz="3100" dirty="0" smtClean="0">
                <a:latin typeface="Arial" charset="0"/>
                <a:cs typeface="Arial" charset="0"/>
              </a:rPr>
              <a:t>Carga de Dados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pt-BR" sz="3100" dirty="0" smtClean="0">
                <a:latin typeface="Arial" charset="0"/>
                <a:cs typeface="Arial" charset="0"/>
              </a:rPr>
              <a:t>Módulos do Sistema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pt-BR" sz="3100" dirty="0" smtClean="0">
                <a:latin typeface="Arial" charset="0"/>
                <a:cs typeface="Arial" charset="0"/>
              </a:rPr>
              <a:t>Planejamento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pt-BR" sz="3100" dirty="0">
                <a:latin typeface="Arial" charset="0"/>
                <a:cs typeface="Arial" charset="0"/>
              </a:rPr>
              <a:t>Inovações Censo 2012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pt-BR" sz="3100" dirty="0" smtClean="0">
                <a:latin typeface="Arial" charset="0"/>
                <a:cs typeface="Arial" charset="0"/>
              </a:rPr>
              <a:t>Recursos Auxiliares</a:t>
            </a:r>
          </a:p>
          <a:p>
            <a:pPr>
              <a:defRPr/>
            </a:pPr>
            <a:endParaRPr lang="pt-BR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  <a:defRPr/>
            </a:pPr>
            <a:endParaRPr lang="pt-BR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53225192"/>
              </p:ext>
            </p:extLst>
          </p:nvPr>
        </p:nvGraphicFramePr>
        <p:xfrm>
          <a:off x="179388" y="2133600"/>
          <a:ext cx="8784974" cy="4746911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656183"/>
                <a:gridCol w="2160240"/>
                <a:gridCol w="1626275"/>
                <a:gridCol w="1671138"/>
                <a:gridCol w="1671138"/>
              </a:tblGrid>
              <a:tr h="41977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IES</a:t>
                      </a:r>
                      <a:r>
                        <a:rPr lang="pt-BR" sz="1800" b="1" i="0" u="none" strike="noStrike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TREINAMENTO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800" b="1" u="none" strike="noStrike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800" b="1" u="none" strike="noStrike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1977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Curso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Aluno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1º </a:t>
                      </a:r>
                      <a:r>
                        <a:rPr lang="pt-BR" sz="18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Semestre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2º </a:t>
                      </a:r>
                      <a:r>
                        <a:rPr lang="pt-BR" sz="18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Semestre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Dezembro de </a:t>
                      </a:r>
                      <a:r>
                        <a:rPr lang="pt-BR" sz="18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11099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Administração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Cebolinha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Trancado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latin typeface="Arial" pitchFamily="34" charset="0"/>
                          <a:cs typeface="Arial" pitchFamily="34" charset="0"/>
                        </a:rPr>
                        <a:t>Cursando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1099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Administração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Cascão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latin typeface="Arial" pitchFamily="34" charset="0"/>
                          <a:cs typeface="Arial" pitchFamily="34" charset="0"/>
                        </a:rPr>
                        <a:t>Cursando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latin typeface="Arial" pitchFamily="34" charset="0"/>
                          <a:cs typeface="Arial" pitchFamily="34" charset="0"/>
                        </a:rPr>
                        <a:t>Trancado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1099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Administração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 smtClean="0">
                          <a:solidFill>
                            <a:schemeClr val="dk1"/>
                          </a:solidFill>
                          <a:latin typeface="Arial" pitchFamily="34" charset="0"/>
                          <a:cs typeface="Arial" pitchFamily="34" charset="0"/>
                        </a:rPr>
                        <a:t>Mônica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latin typeface="Arial" pitchFamily="34" charset="0"/>
                          <a:cs typeface="Arial" pitchFamily="34" charset="0"/>
                        </a:rPr>
                        <a:t>Formado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1099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Administração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Anjinho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latin typeface="Arial" pitchFamily="34" charset="0"/>
                          <a:cs typeface="Arial" pitchFamily="34" charset="0"/>
                        </a:rPr>
                        <a:t>Cursando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latin typeface="Arial" pitchFamily="34" charset="0"/>
                          <a:cs typeface="Arial" pitchFamily="34" charset="0"/>
                        </a:rPr>
                        <a:t>Falecido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1099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Administração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Magali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Desvinculado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latin typeface="Arial" pitchFamily="34" charset="0"/>
                          <a:cs typeface="Arial" pitchFamily="34" charset="0"/>
                        </a:rPr>
                        <a:t>Formado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1099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Administração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Bidu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latin typeface="Arial" pitchFamily="34" charset="0"/>
                          <a:cs typeface="Arial" pitchFamily="34" charset="0"/>
                        </a:rPr>
                        <a:t>Cursando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latin typeface="Arial" pitchFamily="34" charset="0"/>
                          <a:cs typeface="Arial" pitchFamily="34" charset="0"/>
                        </a:rPr>
                        <a:t>Cursando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063009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Administração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Floquinho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latin typeface="Arial" pitchFamily="34" charset="0"/>
                          <a:cs typeface="Arial" pitchFamily="34" charset="0"/>
                        </a:rPr>
                        <a:t>Transferido para outro curso na mesma </a:t>
                      </a:r>
                      <a:r>
                        <a:rPr lang="pt-BR" sz="16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IES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839373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Floquinho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Cursando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019925" y="5013325"/>
            <a:ext cx="2089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"/>
            <a:r>
              <a:rPr lang="pt-BR" sz="1600">
                <a:solidFill>
                  <a:srgbClr val="FF0000"/>
                </a:solidFill>
                <a:cs typeface="Arial" charset="0"/>
              </a:rPr>
              <a:t>Transferido para outro curso na mesma IES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524750" y="6259513"/>
            <a:ext cx="15113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>
                <a:solidFill>
                  <a:srgbClr val="FF0000"/>
                </a:solidFill>
              </a:rPr>
              <a:t>Cursando</a:t>
            </a:r>
            <a:endParaRPr lang="en-US" sz="160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667625" y="4652963"/>
            <a:ext cx="15128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/>
              <a:t>Cursando</a:t>
            </a:r>
            <a:endParaRPr lang="en-US" sz="160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596188" y="3090863"/>
            <a:ext cx="15128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/>
              <a:t>Cursando</a:t>
            </a:r>
            <a:endParaRPr lang="en-US" sz="160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667625" y="4365625"/>
            <a:ext cx="12255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/>
              <a:t>Formado</a:t>
            </a:r>
            <a:endParaRPr lang="en-US" sz="160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667625" y="3716338"/>
            <a:ext cx="12255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/>
              <a:t>Formado</a:t>
            </a:r>
            <a:endParaRPr lang="en-US" sz="160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667625" y="4076700"/>
            <a:ext cx="13684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/>
              <a:t>Falecido</a:t>
            </a:r>
            <a:endParaRPr lang="en-US" sz="1600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596188" y="3429000"/>
            <a:ext cx="13684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/>
              <a:t>Trancado</a:t>
            </a:r>
            <a:endParaRPr lang="en-US" sz="1600"/>
          </a:p>
        </p:txBody>
      </p:sp>
      <p:sp>
        <p:nvSpPr>
          <p:cNvPr id="22598" name="TextBox 12"/>
          <p:cNvSpPr txBox="1">
            <a:spLocks noChangeArrowheads="1"/>
          </p:cNvSpPr>
          <p:nvPr/>
        </p:nvSpPr>
        <p:spPr bwMode="auto">
          <a:xfrm>
            <a:off x="107950" y="6308725"/>
            <a:ext cx="143986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/>
              <a:t>Direito</a:t>
            </a:r>
            <a:endParaRPr lang="en-US" sz="1600"/>
          </a:p>
        </p:txBody>
      </p:sp>
      <p:sp>
        <p:nvSpPr>
          <p:cNvPr id="22599" name="Título 1"/>
          <p:cNvSpPr>
            <a:spLocks noGrp="1"/>
          </p:cNvSpPr>
          <p:nvPr>
            <p:ph type="title"/>
          </p:nvPr>
        </p:nvSpPr>
        <p:spPr>
          <a:xfrm>
            <a:off x="323850" y="1196975"/>
            <a:ext cx="8229600" cy="1143000"/>
          </a:xfrm>
        </p:spPr>
        <p:txBody>
          <a:bodyPr/>
          <a:lstStyle/>
          <a:p>
            <a:pPr marL="742950" indent="-742950" algn="l"/>
            <a:r>
              <a:rPr lang="pt-BR" dirty="0" err="1" smtClean="0">
                <a:latin typeface="Arial" charset="0"/>
                <a:cs typeface="Arial" charset="0"/>
              </a:rPr>
              <a:t>Censup</a:t>
            </a:r>
            <a:r>
              <a:rPr lang="pt-BR" dirty="0" smtClean="0">
                <a:latin typeface="Arial" charset="0"/>
                <a:cs typeface="Arial" charset="0"/>
              </a:rPr>
              <a:t> 2012</a:t>
            </a:r>
          </a:p>
        </p:txBody>
      </p:sp>
    </p:spTree>
    <p:extLst>
      <p:ext uri="{BB962C8B-B14F-4D97-AF65-F5344CB8AC3E}">
        <p14:creationId xmlns:p14="http://schemas.microsoft.com/office/powerpoint/2010/main" xmlns="" val="155090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800" dirty="0" smtClean="0"/>
              <a:t>Aluno Transferido para Outro Curso na Mesma IES terá, necessariamente, duas situações de vínculo:</a:t>
            </a:r>
          </a:p>
          <a:p>
            <a:pPr lvl="1" algn="just"/>
            <a:r>
              <a:rPr lang="pt-BR" sz="2400" dirty="0" smtClean="0"/>
              <a:t>Curso </a:t>
            </a:r>
            <a:r>
              <a:rPr lang="pt-BR" sz="2400" dirty="0"/>
              <a:t>de </a:t>
            </a:r>
            <a:r>
              <a:rPr lang="pt-BR" sz="2400" dirty="0" smtClean="0"/>
              <a:t>origem: “Transferido para outro curso na mesma IES”</a:t>
            </a:r>
          </a:p>
          <a:p>
            <a:pPr lvl="1" algn="just"/>
            <a:r>
              <a:rPr lang="pt-BR" sz="2400" dirty="0"/>
              <a:t>Cursos para o qual foi </a:t>
            </a:r>
            <a:r>
              <a:rPr lang="pt-BR" sz="2400" dirty="0" smtClean="0"/>
              <a:t>transferido: “cursando”, “trancado”, “formado”, “falecido” ou “desvinculado”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395536" y="1268760"/>
            <a:ext cx="842493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b="1" dirty="0" smtClean="0">
                <a:solidFill>
                  <a:srgbClr val="002060"/>
                </a:solidFill>
              </a:rPr>
              <a:t>Módulo Aluno</a:t>
            </a:r>
          </a:p>
          <a:p>
            <a:r>
              <a:rPr lang="pt-BR" sz="3200" b="1" dirty="0" smtClean="0">
                <a:solidFill>
                  <a:srgbClr val="002060"/>
                </a:solidFill>
              </a:rPr>
              <a:t>Alunos Transferidos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xmlns="" val="339468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2276872"/>
            <a:ext cx="8229600" cy="3845024"/>
          </a:xfrm>
        </p:spPr>
        <p:txBody>
          <a:bodyPr/>
          <a:lstStyle/>
          <a:p>
            <a:pPr marL="514350" indent="-457200" algn="just">
              <a:defRPr/>
            </a:pPr>
            <a:endParaRPr lang="pt-BR" sz="2600" dirty="0" smtClean="0"/>
          </a:p>
          <a:p>
            <a:pPr marL="514350" indent="-457200" algn="just">
              <a:defRPr/>
            </a:pPr>
            <a:r>
              <a:rPr lang="pt-BR" sz="2600" dirty="0" smtClean="0"/>
              <a:t>Existem </a:t>
            </a:r>
            <a:r>
              <a:rPr lang="pt-BR" sz="2600" dirty="0"/>
              <a:t>duas possibilidades de ingresso: </a:t>
            </a:r>
            <a:r>
              <a:rPr lang="pt-BR" sz="2600" b="1" dirty="0"/>
              <a:t>Processo </a:t>
            </a:r>
            <a:r>
              <a:rPr lang="pt-BR" sz="2600" b="1" dirty="0" smtClean="0"/>
              <a:t>Seletivo </a:t>
            </a:r>
            <a:r>
              <a:rPr lang="pt-BR" sz="2600" dirty="0" smtClean="0"/>
              <a:t>(Vestibular, Enem e Outros tipos de seleção) e </a:t>
            </a:r>
            <a:r>
              <a:rPr lang="pt-BR" sz="2600" b="1" dirty="0" smtClean="0"/>
              <a:t>Outras </a:t>
            </a:r>
            <a:r>
              <a:rPr lang="pt-BR" sz="2600" b="1" dirty="0"/>
              <a:t>formas de </a:t>
            </a:r>
            <a:r>
              <a:rPr lang="pt-BR" sz="2600" b="1" dirty="0" smtClean="0"/>
              <a:t>ingresso</a:t>
            </a:r>
            <a:r>
              <a:rPr lang="pt-BR" sz="2600" dirty="0" smtClean="0"/>
              <a:t>.</a:t>
            </a:r>
          </a:p>
          <a:p>
            <a:pPr marL="57150" indent="0" algn="just">
              <a:buNone/>
              <a:defRPr/>
            </a:pPr>
            <a:endParaRPr lang="pt-BR" sz="2600" dirty="0" smtClean="0"/>
          </a:p>
          <a:p>
            <a:pPr marL="914400" lvl="1" indent="-457200" algn="just">
              <a:defRPr/>
            </a:pPr>
            <a:r>
              <a:rPr lang="pt-BR" sz="2000" dirty="0" smtClean="0"/>
              <a:t>Exemplo</a:t>
            </a:r>
            <a:r>
              <a:rPr lang="pt-BR" sz="2000" dirty="0"/>
              <a:t>: A IES faz entrevista para selecionar seus candidatos. Entrevista é considerada um tipo de processo seletivo, então a forma de ingresso dos alunos ingressantes será Outros tipos de seleção. </a:t>
            </a:r>
          </a:p>
          <a:p>
            <a:pPr marL="0" indent="0">
              <a:buNone/>
            </a:pPr>
            <a:endParaRPr lang="pt-BR" sz="2600" dirty="0"/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395536" y="1052736"/>
            <a:ext cx="842493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b="1" dirty="0" smtClean="0">
                <a:solidFill>
                  <a:srgbClr val="002060"/>
                </a:solidFill>
              </a:rPr>
              <a:t>Módulo Aluno</a:t>
            </a:r>
          </a:p>
          <a:p>
            <a:r>
              <a:rPr lang="pt-BR" sz="3200" b="1" dirty="0" smtClean="0">
                <a:solidFill>
                  <a:srgbClr val="002060"/>
                </a:solidFill>
              </a:rPr>
              <a:t>Formas de Ingresso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xmlns="" val="309072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2276872"/>
            <a:ext cx="8229600" cy="4392488"/>
          </a:xfrm>
        </p:spPr>
        <p:txBody>
          <a:bodyPr/>
          <a:lstStyle/>
          <a:p>
            <a:pPr algn="just"/>
            <a:r>
              <a:rPr lang="pt-BR" sz="2400" b="1" dirty="0">
                <a:latin typeface="Arial" charset="0"/>
                <a:cs typeface="Arial" charset="0"/>
              </a:rPr>
              <a:t>Outras formas de ingresso  2012 </a:t>
            </a:r>
            <a:r>
              <a:rPr lang="pt-BR" sz="2400" b="1" dirty="0" smtClean="0">
                <a:latin typeface="Arial" charset="0"/>
                <a:cs typeface="Arial" charset="0"/>
              </a:rPr>
              <a:t> - </a:t>
            </a:r>
            <a:r>
              <a:rPr lang="pt-BR" sz="2400" dirty="0" smtClean="0">
                <a:latin typeface="Arial" charset="0"/>
                <a:cs typeface="Arial" charset="0"/>
              </a:rPr>
              <a:t>Englobam </a:t>
            </a:r>
            <a:r>
              <a:rPr lang="pt-BR" sz="2400" dirty="0">
                <a:latin typeface="Arial" charset="0"/>
                <a:cs typeface="Arial" charset="0"/>
              </a:rPr>
              <a:t>processos não seletivos e seletivos </a:t>
            </a:r>
            <a:r>
              <a:rPr lang="pt-BR" sz="2400" b="1" dirty="0">
                <a:latin typeface="Arial" charset="0"/>
                <a:cs typeface="Arial" charset="0"/>
              </a:rPr>
              <a:t>distintos</a:t>
            </a:r>
            <a:r>
              <a:rPr lang="pt-BR" sz="2400" dirty="0">
                <a:latin typeface="Arial" charset="0"/>
                <a:cs typeface="Arial" charset="0"/>
              </a:rPr>
              <a:t> dos realizados para preenchimento de vagas </a:t>
            </a:r>
            <a:r>
              <a:rPr lang="pt-BR" sz="2400" b="1" dirty="0">
                <a:latin typeface="Arial" charset="0"/>
                <a:cs typeface="Arial" charset="0"/>
              </a:rPr>
              <a:t>NOVAS</a:t>
            </a:r>
            <a:r>
              <a:rPr lang="pt-BR" sz="2400" dirty="0">
                <a:latin typeface="Arial" charset="0"/>
                <a:cs typeface="Arial" charset="0"/>
              </a:rPr>
              <a:t> oferecidas anualmente. Asseguram o ingresso de alunos no ensino superior, tais como:</a:t>
            </a:r>
          </a:p>
          <a:p>
            <a:pPr lvl="1"/>
            <a:r>
              <a:rPr lang="pt-BR" sz="2000" dirty="0">
                <a:latin typeface="Arial" charset="0"/>
                <a:cs typeface="Arial" charset="0"/>
              </a:rPr>
              <a:t> Matrícula Cortesia</a:t>
            </a:r>
          </a:p>
          <a:p>
            <a:pPr lvl="1"/>
            <a:r>
              <a:rPr lang="pt-BR" sz="2000" dirty="0">
                <a:latin typeface="Arial" charset="0"/>
                <a:cs typeface="Arial" charset="0"/>
              </a:rPr>
              <a:t> Convênio</a:t>
            </a:r>
          </a:p>
          <a:p>
            <a:pPr lvl="1"/>
            <a:r>
              <a:rPr lang="pt-BR" sz="2000" dirty="0">
                <a:latin typeface="Arial" charset="0"/>
                <a:cs typeface="Arial" charset="0"/>
              </a:rPr>
              <a:t> Decisão Judicial </a:t>
            </a:r>
          </a:p>
          <a:p>
            <a:pPr lvl="1"/>
            <a:r>
              <a:rPr lang="pt-BR" sz="2000" dirty="0">
                <a:latin typeface="Arial" charset="0"/>
                <a:cs typeface="Arial" charset="0"/>
              </a:rPr>
              <a:t> Transferência “</a:t>
            </a:r>
            <a:r>
              <a:rPr lang="pt-BR" sz="2000" dirty="0" err="1">
                <a:latin typeface="Arial" charset="0"/>
                <a:cs typeface="Arial" charset="0"/>
              </a:rPr>
              <a:t>ex-officio</a:t>
            </a:r>
            <a:r>
              <a:rPr lang="pt-BR" sz="2000" dirty="0">
                <a:latin typeface="Arial" charset="0"/>
                <a:cs typeface="Arial" charset="0"/>
              </a:rPr>
              <a:t>”</a:t>
            </a:r>
          </a:p>
          <a:p>
            <a:pPr lvl="1"/>
            <a:r>
              <a:rPr lang="pt-BR" sz="2000" dirty="0">
                <a:latin typeface="Arial" charset="0"/>
                <a:cs typeface="Arial" charset="0"/>
              </a:rPr>
              <a:t> Admissão de Diplomados</a:t>
            </a:r>
          </a:p>
          <a:p>
            <a:pPr lvl="1"/>
            <a:r>
              <a:rPr lang="pt-BR" sz="2000" dirty="0">
                <a:latin typeface="Arial" charset="0"/>
                <a:cs typeface="Arial" charset="0"/>
              </a:rPr>
              <a:t> Reingresso  </a:t>
            </a:r>
          </a:p>
          <a:p>
            <a:pPr lvl="1"/>
            <a:r>
              <a:rPr lang="pt-BR" sz="2000" dirty="0">
                <a:latin typeface="Arial" charset="0"/>
                <a:cs typeface="Arial" charset="0"/>
              </a:rPr>
              <a:t>Transferências(externa e interna).</a:t>
            </a: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395536" y="1124744"/>
            <a:ext cx="842493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b="1" dirty="0" smtClean="0">
                <a:solidFill>
                  <a:srgbClr val="002060"/>
                </a:solidFill>
              </a:rPr>
              <a:t>Módulo Aluno</a:t>
            </a:r>
          </a:p>
          <a:p>
            <a:r>
              <a:rPr lang="pt-BR" sz="3200" b="1" dirty="0" smtClean="0">
                <a:solidFill>
                  <a:srgbClr val="002060"/>
                </a:solidFill>
              </a:rPr>
              <a:t>Formas de Ingresso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xmlns="" val="401847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2204864"/>
            <a:ext cx="8229600" cy="4464496"/>
          </a:xfrm>
        </p:spPr>
        <p:txBody>
          <a:bodyPr/>
          <a:lstStyle/>
          <a:p>
            <a:r>
              <a:rPr lang="pt-BR" sz="2200" dirty="0" smtClean="0">
                <a:latin typeface="Arial" charset="0"/>
                <a:cs typeface="Arial" charset="0"/>
              </a:rPr>
              <a:t>A IES oferece 300 vagas para os processos seletivos de 2012;</a:t>
            </a:r>
          </a:p>
          <a:p>
            <a:pPr algn="just"/>
            <a:r>
              <a:rPr lang="pt-BR" sz="2200" dirty="0" smtClean="0">
                <a:latin typeface="Arial" charset="0"/>
                <a:cs typeface="Arial" charset="0"/>
              </a:rPr>
              <a:t>Realiza o </a:t>
            </a:r>
            <a:r>
              <a:rPr lang="pt-BR" sz="2200" dirty="0">
                <a:latin typeface="Arial" charset="0"/>
                <a:cs typeface="Arial" charset="0"/>
              </a:rPr>
              <a:t>processo seletivo (vestibular, por exemplo) com 300 vagas em dezembro de 2011 e efetiva a matrícula nesse mesmo ano, com início das aulas em 2012</a:t>
            </a:r>
            <a:r>
              <a:rPr lang="pt-BR" sz="2200" dirty="0" smtClean="0">
                <a:latin typeface="Arial" charset="0"/>
                <a:cs typeface="Arial" charset="0"/>
              </a:rPr>
              <a:t>;</a:t>
            </a:r>
          </a:p>
          <a:p>
            <a:pPr marL="342900" lvl="2" indent="-342900" algn="just"/>
            <a:r>
              <a:rPr lang="pt-BR" sz="2200" dirty="0" smtClean="0">
                <a:latin typeface="Arial" charset="0"/>
                <a:cs typeface="Arial" charset="0"/>
              </a:rPr>
              <a:t>As </a:t>
            </a:r>
            <a:r>
              <a:rPr lang="pt-BR" sz="2200" dirty="0">
                <a:latin typeface="Arial" charset="0"/>
                <a:cs typeface="Arial" charset="0"/>
              </a:rPr>
              <a:t>vagas em processo seletivo para 2012 </a:t>
            </a:r>
            <a:r>
              <a:rPr lang="pt-BR" sz="2200" dirty="0" smtClean="0">
                <a:latin typeface="Arial" charset="0"/>
                <a:cs typeface="Arial" charset="0"/>
              </a:rPr>
              <a:t>são 300;</a:t>
            </a:r>
          </a:p>
          <a:p>
            <a:pPr marL="342900" lvl="2" indent="-342900" algn="just"/>
            <a:r>
              <a:rPr lang="pt-BR" sz="2200" dirty="0" smtClean="0">
                <a:latin typeface="Arial" charset="0"/>
                <a:cs typeface="Arial" charset="0"/>
              </a:rPr>
              <a:t>A </a:t>
            </a:r>
            <a:r>
              <a:rPr lang="pt-BR" sz="2200" dirty="0">
                <a:latin typeface="Arial" charset="0"/>
                <a:cs typeface="Arial" charset="0"/>
              </a:rPr>
              <a:t>data de ingresso dos alunos deve ser a mesma do inicio das aulas, ou seja, em 2012, mesmo tendo realizado o processo seletivo e a matrícula em 2011; </a:t>
            </a:r>
            <a:endParaRPr lang="pt-BR" sz="2200" dirty="0" smtClean="0">
              <a:latin typeface="Arial" charset="0"/>
              <a:cs typeface="Arial" charset="0"/>
            </a:endParaRPr>
          </a:p>
          <a:p>
            <a:pPr marL="342900" lvl="2" indent="-342900" algn="just"/>
            <a:endParaRPr lang="pt-BR" sz="2200" dirty="0">
              <a:latin typeface="Arial" charset="0"/>
              <a:cs typeface="Arial" charset="0"/>
            </a:endParaRPr>
          </a:p>
          <a:p>
            <a:pPr marL="400050" lvl="2" indent="0" algn="ctr">
              <a:buNone/>
            </a:pPr>
            <a:r>
              <a:rPr lang="pt-BR" sz="2200" b="1" dirty="0" smtClean="0">
                <a:latin typeface="Arial" charset="0"/>
                <a:cs typeface="Arial" charset="0"/>
              </a:rPr>
              <a:t>Nesse </a:t>
            </a:r>
            <a:r>
              <a:rPr lang="pt-BR" sz="2200" b="1" dirty="0">
                <a:latin typeface="Arial" charset="0"/>
                <a:cs typeface="Arial" charset="0"/>
              </a:rPr>
              <a:t>caso,  a IES não deve considerar a data de matrícula como data de ingresso.</a:t>
            </a:r>
          </a:p>
          <a:p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395536" y="1124744"/>
            <a:ext cx="842493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b="1" dirty="0" smtClean="0">
                <a:solidFill>
                  <a:srgbClr val="002060"/>
                </a:solidFill>
              </a:rPr>
              <a:t>Módulo Aluno</a:t>
            </a:r>
          </a:p>
          <a:p>
            <a:r>
              <a:rPr lang="pt-BR" sz="3200" b="1" dirty="0" smtClean="0">
                <a:solidFill>
                  <a:srgbClr val="002060"/>
                </a:solidFill>
              </a:rPr>
              <a:t>Data de Ingresso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xmlns="" val="104946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988840"/>
            <a:ext cx="8229600" cy="4133056"/>
          </a:xfrm>
        </p:spPr>
        <p:txBody>
          <a:bodyPr/>
          <a:lstStyle/>
          <a:p>
            <a:pPr lvl="0" algn="just"/>
            <a:r>
              <a:rPr lang="pt-BR" sz="2400" dirty="0" smtClean="0"/>
              <a:t>Cursos </a:t>
            </a:r>
            <a:r>
              <a:rPr lang="pt-BR" sz="2400" dirty="0" smtClean="0"/>
              <a:t>que possuem área </a:t>
            </a:r>
            <a:r>
              <a:rPr lang="pt-BR" sz="2400" dirty="0" smtClean="0"/>
              <a:t>básica, as vagas deverão ser informadas na </a:t>
            </a:r>
            <a:r>
              <a:rPr lang="pt-BR" sz="2400" dirty="0" smtClean="0"/>
              <a:t>ÁREA BÁSICA;</a:t>
            </a:r>
          </a:p>
          <a:p>
            <a:pPr lvl="0" algn="just"/>
            <a:r>
              <a:rPr lang="pt-BR" sz="2400" dirty="0" smtClean="0"/>
              <a:t>Após </a:t>
            </a:r>
            <a:r>
              <a:rPr lang="pt-BR" sz="2400" dirty="0"/>
              <a:t>definição </a:t>
            </a:r>
            <a:r>
              <a:rPr lang="pt-BR" sz="2400" dirty="0" smtClean="0"/>
              <a:t>do </a:t>
            </a:r>
            <a:r>
              <a:rPr lang="pt-BR" sz="2400" dirty="0" smtClean="0"/>
              <a:t>curso que </a:t>
            </a:r>
            <a:r>
              <a:rPr lang="pt-BR" sz="2400" dirty="0"/>
              <a:t>receberá o grau </a:t>
            </a:r>
            <a:r>
              <a:rPr lang="pt-BR" sz="2400" dirty="0" smtClean="0"/>
              <a:t>acadêmico, a situação de vínculo do aluno na área básica será “transferidos </a:t>
            </a:r>
            <a:r>
              <a:rPr lang="pt-BR" sz="2400" dirty="0"/>
              <a:t>para outro curso na mesma </a:t>
            </a:r>
            <a:r>
              <a:rPr lang="pt-BR" sz="2400" dirty="0" smtClean="0"/>
              <a:t>IES”;</a:t>
            </a:r>
            <a:endParaRPr lang="pt-BR" sz="2400" dirty="0"/>
          </a:p>
          <a:p>
            <a:pPr algn="just"/>
            <a:r>
              <a:rPr lang="pt-BR" sz="2400" dirty="0"/>
              <a:t>A </a:t>
            </a:r>
            <a:r>
              <a:rPr lang="pt-BR" sz="2400" b="1" dirty="0"/>
              <a:t>data de ingresso </a:t>
            </a:r>
            <a:r>
              <a:rPr lang="pt-BR" sz="2400" dirty="0"/>
              <a:t>do aluno </a:t>
            </a:r>
            <a:r>
              <a:rPr lang="pt-BR" sz="2400" dirty="0" smtClean="0"/>
              <a:t>no curso “escolhido” será </a:t>
            </a:r>
            <a:r>
              <a:rPr lang="pt-BR" sz="2400" dirty="0"/>
              <a:t>a  </a:t>
            </a:r>
            <a:r>
              <a:rPr lang="pt-BR" sz="2400" b="1" dirty="0"/>
              <a:t>mesma </a:t>
            </a:r>
            <a:r>
              <a:rPr lang="pt-BR" sz="2400" dirty="0"/>
              <a:t>d</a:t>
            </a:r>
            <a:r>
              <a:rPr lang="pt-BR" sz="2400" dirty="0" smtClean="0"/>
              <a:t>a </a:t>
            </a:r>
            <a:r>
              <a:rPr lang="pt-BR" sz="2400" dirty="0"/>
              <a:t>área </a:t>
            </a:r>
            <a:r>
              <a:rPr lang="pt-BR" sz="2400" dirty="0" smtClean="0"/>
              <a:t>básica;</a:t>
            </a:r>
            <a:endParaRPr lang="pt-BR" sz="2400" dirty="0"/>
          </a:p>
          <a:p>
            <a:pPr lvl="0" algn="just"/>
            <a:r>
              <a:rPr lang="pt-BR" sz="2400" dirty="0" smtClean="0"/>
              <a:t>ÁREA </a:t>
            </a:r>
            <a:r>
              <a:rPr lang="pt-BR" sz="2400" dirty="0"/>
              <a:t>BÁSICA </a:t>
            </a:r>
            <a:r>
              <a:rPr lang="pt-BR" sz="2400" b="1" dirty="0"/>
              <a:t>não é curso</a:t>
            </a:r>
            <a:r>
              <a:rPr lang="pt-BR" sz="2400" dirty="0"/>
              <a:t>, portanto, não existe alunos vinculados com a situação de </a:t>
            </a:r>
            <a:r>
              <a:rPr lang="pt-BR" sz="2400" b="1" dirty="0"/>
              <a:t>formados. </a:t>
            </a:r>
            <a:endParaRPr lang="pt-BR" sz="2400" dirty="0"/>
          </a:p>
          <a:p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395536" y="980728"/>
            <a:ext cx="842493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b="1" dirty="0" smtClean="0">
                <a:solidFill>
                  <a:srgbClr val="002060"/>
                </a:solidFill>
              </a:rPr>
              <a:t>Área Básica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xmlns="" val="113291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2104256"/>
            <a:ext cx="8229600" cy="4349080"/>
          </a:xfrm>
        </p:spPr>
        <p:txBody>
          <a:bodyPr/>
          <a:lstStyle/>
          <a:p>
            <a:pPr lvl="0"/>
            <a:r>
              <a:rPr lang="pt-BR" sz="2400" b="1" dirty="0" smtClean="0"/>
              <a:t>Vínculo </a:t>
            </a:r>
            <a:r>
              <a:rPr lang="pt-BR" sz="2400" b="1" dirty="0"/>
              <a:t>do aluno ao curso</a:t>
            </a:r>
            <a:r>
              <a:rPr lang="pt-BR" sz="2400" dirty="0" smtClean="0"/>
              <a:t>:</a:t>
            </a:r>
          </a:p>
          <a:p>
            <a:pPr marL="685800" lvl="1" algn="just">
              <a:buFontTx/>
              <a:buChar char="-"/>
            </a:pPr>
            <a:r>
              <a:rPr lang="pt-BR" sz="2000" b="1" dirty="0" smtClean="0"/>
              <a:t>Inclusão</a:t>
            </a:r>
            <a:r>
              <a:rPr lang="pt-BR" sz="2000" dirty="0" smtClean="0"/>
              <a:t> das variáveis: “Semestre </a:t>
            </a:r>
            <a:r>
              <a:rPr lang="pt-BR" sz="2000" dirty="0"/>
              <a:t>de conclusão do Curso” e </a:t>
            </a:r>
            <a:r>
              <a:rPr lang="pt-BR" sz="2000" dirty="0" smtClean="0"/>
              <a:t>	“</a:t>
            </a:r>
            <a:r>
              <a:rPr lang="pt-BR" sz="2000" dirty="0"/>
              <a:t>PARFOR” (para alunos vinculados aos cursos de licenciatura</a:t>
            </a:r>
            <a:r>
              <a:rPr lang="pt-BR" sz="2000" dirty="0" smtClean="0"/>
              <a:t>);</a:t>
            </a:r>
          </a:p>
          <a:p>
            <a:pPr lvl="1" indent="-342900" algn="just">
              <a:buFontTx/>
              <a:buChar char="-"/>
            </a:pPr>
            <a:r>
              <a:rPr lang="pt-BR" sz="2000" b="1" dirty="0" smtClean="0"/>
              <a:t>Alteração</a:t>
            </a:r>
            <a:r>
              <a:rPr lang="pt-BR" sz="2000" dirty="0" smtClean="0"/>
              <a:t> </a:t>
            </a:r>
            <a:r>
              <a:rPr lang="pt-BR" sz="2000" dirty="0"/>
              <a:t>da denominação do campo “Aluno concluiu </a:t>
            </a:r>
            <a:r>
              <a:rPr lang="pt-BR" sz="2000" dirty="0" smtClean="0"/>
              <a:t>	ensino </a:t>
            </a:r>
            <a:r>
              <a:rPr lang="pt-BR" sz="2000" dirty="0"/>
              <a:t>médio em escola pública” para “Tipo de escola que o </a:t>
            </a:r>
            <a:r>
              <a:rPr lang="pt-BR" sz="2000" dirty="0" smtClean="0"/>
              <a:t>	aluno </a:t>
            </a:r>
            <a:r>
              <a:rPr lang="pt-BR" sz="2000" dirty="0"/>
              <a:t>concluiu o Ensino Médio</a:t>
            </a:r>
            <a:r>
              <a:rPr lang="pt-BR" sz="2000" dirty="0" smtClean="0"/>
              <a:t>”;</a:t>
            </a:r>
          </a:p>
          <a:p>
            <a:pPr lvl="1" indent="-342900" algn="just">
              <a:buFontTx/>
              <a:buChar char="-"/>
            </a:pPr>
            <a:r>
              <a:rPr lang="pt-BR" sz="2000" b="1" dirty="0" smtClean="0"/>
              <a:t>Alteração</a:t>
            </a:r>
            <a:r>
              <a:rPr lang="pt-BR" sz="2000" dirty="0" smtClean="0"/>
              <a:t> </a:t>
            </a:r>
            <a:r>
              <a:rPr lang="pt-BR" sz="2000" dirty="0"/>
              <a:t>da denominação “Atividade Complementar” para </a:t>
            </a:r>
            <a:r>
              <a:rPr lang="pt-BR" sz="2000" b="1" dirty="0" smtClean="0"/>
              <a:t>	“</a:t>
            </a:r>
            <a:r>
              <a:rPr lang="pt-BR" sz="2000" dirty="0"/>
              <a:t>Atividade Extracurricular</a:t>
            </a:r>
            <a:r>
              <a:rPr lang="pt-BR" sz="2000" dirty="0" smtClean="0"/>
              <a:t>”;</a:t>
            </a:r>
          </a:p>
          <a:p>
            <a:pPr lvl="1" indent="-342900" algn="just">
              <a:buFontTx/>
              <a:buChar char="-"/>
            </a:pPr>
            <a:r>
              <a:rPr lang="pt-BR" sz="2000" b="1" dirty="0"/>
              <a:t>O</a:t>
            </a:r>
            <a:r>
              <a:rPr lang="pt-BR" sz="2000" b="1" dirty="0" smtClean="0"/>
              <a:t>brigatoriedade </a:t>
            </a:r>
            <a:r>
              <a:rPr lang="pt-BR" sz="2000" dirty="0"/>
              <a:t>de “Justificar Vínculos de alunos em anos </a:t>
            </a:r>
            <a:r>
              <a:rPr lang="pt-BR" sz="2000" dirty="0" smtClean="0"/>
              <a:t>	anteriores”;</a:t>
            </a:r>
          </a:p>
          <a:p>
            <a:pPr lvl="1" indent="-342900" algn="just">
              <a:buFontTx/>
              <a:buChar char="-"/>
            </a:pPr>
            <a:r>
              <a:rPr lang="pt-BR" sz="2000" dirty="0" smtClean="0"/>
              <a:t>Obrigatoriedade do conhecimento / ciência dos </a:t>
            </a:r>
            <a:r>
              <a:rPr lang="pt-BR" sz="2000" dirty="0"/>
              <a:t>avisos gerados para </a:t>
            </a:r>
            <a:r>
              <a:rPr lang="pt-BR" sz="2000" dirty="0" smtClean="0"/>
              <a:t>cada módulo;</a:t>
            </a:r>
          </a:p>
          <a:p>
            <a:pPr lvl="1" indent="-342900" algn="just">
              <a:buFontTx/>
              <a:buChar char="-"/>
            </a:pPr>
            <a:r>
              <a:rPr lang="pt-BR" sz="2000" dirty="0" smtClean="0"/>
              <a:t>Possibilidade de </a:t>
            </a:r>
            <a:r>
              <a:rPr lang="pt-BR" sz="2000" dirty="0"/>
              <a:t>detalhamentos dos avisos;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388640" y="1107717"/>
            <a:ext cx="842493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b="1" dirty="0" smtClean="0">
                <a:solidFill>
                  <a:srgbClr val="002060"/>
                </a:solidFill>
              </a:rPr>
              <a:t>Módulo Aluno</a:t>
            </a:r>
          </a:p>
          <a:p>
            <a:r>
              <a:rPr lang="pt-BR" sz="3200" b="1" dirty="0" smtClean="0">
                <a:solidFill>
                  <a:srgbClr val="002060"/>
                </a:solidFill>
              </a:rPr>
              <a:t>Mudanças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xmlns="" val="116614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>
          <a:xfrm>
            <a:off x="179512" y="1268785"/>
            <a:ext cx="8784976" cy="792063"/>
          </a:xfrm>
        </p:spPr>
        <p:txBody>
          <a:bodyPr/>
          <a:lstStyle/>
          <a:p>
            <a:r>
              <a:rPr lang="pt-BR" sz="36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Justificativa do vínculo do aluno de 2011 para 2012</a:t>
            </a:r>
          </a:p>
        </p:txBody>
      </p:sp>
      <p:sp>
        <p:nvSpPr>
          <p:cNvPr id="22531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2421434"/>
            <a:ext cx="8229600" cy="3959894"/>
          </a:xfrm>
        </p:spPr>
        <p:txBody>
          <a:bodyPr/>
          <a:lstStyle/>
          <a:p>
            <a:pPr algn="just"/>
            <a:r>
              <a:rPr lang="pt-BR" sz="2400" dirty="0">
                <a:latin typeface="Arial" charset="0"/>
                <a:cs typeface="Arial" charset="0"/>
              </a:rPr>
              <a:t>Justificativas de vínculos de alunos </a:t>
            </a:r>
            <a:r>
              <a:rPr lang="pt-BR" sz="2400" dirty="0" smtClean="0">
                <a:latin typeface="Arial" charset="0"/>
                <a:cs typeface="Arial" charset="0"/>
              </a:rPr>
              <a:t>nos anos anteriores para ajustar incompatibilidades na trajetória do aluno de 2011 para 2012.</a:t>
            </a:r>
          </a:p>
          <a:p>
            <a:pPr algn="just"/>
            <a:r>
              <a:rPr lang="pt-BR" sz="2400" dirty="0" err="1" smtClean="0">
                <a:cs typeface="Arial" charset="0"/>
              </a:rPr>
              <a:t>Ex</a:t>
            </a:r>
            <a:r>
              <a:rPr lang="pt-BR" sz="2400" dirty="0" smtClean="0">
                <a:cs typeface="Arial" charset="0"/>
              </a:rPr>
              <a:t>:</a:t>
            </a:r>
          </a:p>
          <a:p>
            <a:pPr marL="800100" lvl="3" indent="-342900" algn="just"/>
            <a:r>
              <a:rPr lang="pt-BR" dirty="0">
                <a:latin typeface="Arial" charset="0"/>
                <a:cs typeface="Arial" charset="0"/>
              </a:rPr>
              <a:t>Alunos com situação de vínculo (“formado”, “falecido” e “transferido para outro curso </a:t>
            </a:r>
            <a:r>
              <a:rPr lang="pt-BR" dirty="0" smtClean="0">
                <a:latin typeface="Arial" charset="0"/>
                <a:cs typeface="Arial" charset="0"/>
              </a:rPr>
              <a:t>na </a:t>
            </a:r>
            <a:r>
              <a:rPr lang="pt-BR" dirty="0">
                <a:latin typeface="Arial" charset="0"/>
                <a:cs typeface="Arial" charset="0"/>
              </a:rPr>
              <a:t>mesma IES”) em </a:t>
            </a:r>
            <a:r>
              <a:rPr lang="pt-BR" dirty="0" smtClean="0">
                <a:latin typeface="Arial" charset="0"/>
                <a:cs typeface="Arial" charset="0"/>
              </a:rPr>
              <a:t>2011, </a:t>
            </a:r>
            <a:r>
              <a:rPr lang="pt-BR" dirty="0">
                <a:latin typeface="Arial" charset="0"/>
                <a:cs typeface="Arial" charset="0"/>
              </a:rPr>
              <a:t>declarados novamente no Censo 2012 </a:t>
            </a:r>
            <a:r>
              <a:rPr lang="pt-BR" dirty="0" smtClean="0">
                <a:latin typeface="Arial" charset="0"/>
                <a:cs typeface="Arial" charset="0"/>
              </a:rPr>
              <a:t>com o mesmo tipo de </a:t>
            </a:r>
            <a:r>
              <a:rPr lang="pt-BR" dirty="0">
                <a:latin typeface="Arial" charset="0"/>
                <a:cs typeface="Arial" charset="0"/>
              </a:rPr>
              <a:t>vínculo no mesmo </a:t>
            </a:r>
            <a:r>
              <a:rPr lang="pt-BR" dirty="0" smtClean="0">
                <a:latin typeface="Arial" charset="0"/>
                <a:cs typeface="Arial" charset="0"/>
              </a:rPr>
              <a:t>curso e na mesma IES;</a:t>
            </a:r>
          </a:p>
          <a:p>
            <a:pPr marL="800100" lvl="3" indent="-342900" algn="just"/>
            <a:r>
              <a:rPr lang="pt-BR" dirty="0" smtClean="0">
                <a:latin typeface="Arial" charset="0"/>
                <a:cs typeface="Arial" charset="0"/>
              </a:rPr>
              <a:t>Alunos não informados em Censos anteriores</a:t>
            </a:r>
          </a:p>
          <a:p>
            <a:pPr marL="800100" lvl="3" indent="-342900" algn="just"/>
            <a:r>
              <a:rPr lang="pt-BR" dirty="0" smtClean="0">
                <a:latin typeface="Arial" charset="0"/>
                <a:cs typeface="Arial" charset="0"/>
              </a:rPr>
              <a:t>Data de ingresso diferente de 2011</a:t>
            </a:r>
            <a:endParaRPr lang="pt-BR" dirty="0">
              <a:latin typeface="Arial" charset="0"/>
              <a:cs typeface="Arial" charset="0"/>
            </a:endParaRPr>
          </a:p>
          <a:p>
            <a:pPr marL="0" lvl="1" indent="0" algn="just">
              <a:buNone/>
            </a:pPr>
            <a:endParaRPr lang="pt-BR" sz="2000" b="1" dirty="0">
              <a:cs typeface="Arial" charset="0"/>
            </a:endParaRPr>
          </a:p>
          <a:p>
            <a:pPr marL="0" lvl="1" indent="0" algn="just">
              <a:buNone/>
            </a:pPr>
            <a:endParaRPr lang="pt-BR" sz="2000" b="1" dirty="0">
              <a:cs typeface="Arial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cs typeface="Arial" charset="0"/>
              </a:rPr>
              <a:t> </a:t>
            </a:r>
            <a:endParaRPr lang="pt-BR" sz="2400" dirty="0"/>
          </a:p>
          <a:p>
            <a:pPr algn="just"/>
            <a:endParaRPr lang="pt-BR" sz="2400" b="1" dirty="0" smtClean="0">
              <a:cs typeface="Arial" charset="0"/>
            </a:endParaRPr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  <a:p>
            <a:pPr algn="just"/>
            <a:endParaRPr lang="pt-BR" sz="24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pt-BR" sz="24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737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29600" cy="720080"/>
          </a:xfrm>
        </p:spPr>
        <p:txBody>
          <a:bodyPr/>
          <a:lstStyle/>
          <a:p>
            <a:r>
              <a:rPr lang="pt-BR" sz="3600" b="1" dirty="0" smtClean="0">
                <a:solidFill>
                  <a:srgbClr val="002060"/>
                </a:solidFill>
              </a:rPr>
              <a:t>Ações para justificativas dos vínculos incoerentes</a:t>
            </a:r>
            <a:endParaRPr lang="pt-BR" sz="3600" b="1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2060848"/>
            <a:ext cx="8229600" cy="4797152"/>
          </a:xfrm>
        </p:spPr>
        <p:txBody>
          <a:bodyPr/>
          <a:lstStyle/>
          <a:p>
            <a:pPr lvl="0" algn="just"/>
            <a:r>
              <a:rPr lang="pt-BR" sz="1800" b="1" dirty="0"/>
              <a:t>Desvincular aluno:</a:t>
            </a:r>
            <a:r>
              <a:rPr lang="pt-BR" sz="1800" dirty="0"/>
              <a:t> (para desvincular o aluno ao respectivo curso no Censo 2012). Esta opção deverá ser selecionada quando o aluno foi corretamente informado, no Censo anterior, como “Falecido” ou “Formado” ou “Transferido de curso na mesma IES”, não sendo necessário declará-lo novamente em 2012 ou a IES informou um aluno erroneamente</a:t>
            </a:r>
            <a:r>
              <a:rPr lang="pt-BR" sz="1800" dirty="0" smtClean="0"/>
              <a:t>.</a:t>
            </a:r>
          </a:p>
          <a:p>
            <a:pPr lvl="0" algn="just"/>
            <a:endParaRPr lang="pt-BR" sz="1800" dirty="0"/>
          </a:p>
          <a:p>
            <a:pPr lvl="0" algn="just"/>
            <a:r>
              <a:rPr lang="pt-BR" sz="1800" b="1" dirty="0" smtClean="0"/>
              <a:t>Justificar </a:t>
            </a:r>
            <a:r>
              <a:rPr lang="pt-BR" sz="1800" b="1" dirty="0"/>
              <a:t>aluno informado com erro no(s) ano(s) anterior(es):</a:t>
            </a:r>
            <a:r>
              <a:rPr lang="pt-BR" sz="1800" dirty="0"/>
              <a:t> (para manter o vínculo do aluno ao respectivo curso no Censo 2012, registrando o erro no ano anterior). Esta opção deverá ser selecionada quando o vínculo do aluno ao curso foi informado erroneamente no Censo anterior, como “Falecido” ou “Formado</a:t>
            </a:r>
            <a:r>
              <a:rPr lang="pt-BR" sz="1800" dirty="0" smtClean="0"/>
              <a:t>” ou “</a:t>
            </a:r>
            <a:r>
              <a:rPr lang="pt-BR" sz="1800" dirty="0"/>
              <a:t>Transferido de curso na mesma IES</a:t>
            </a:r>
            <a:r>
              <a:rPr lang="pt-BR" sz="1800" dirty="0" smtClean="0"/>
              <a:t>” ou Data de ingresso informada incorretamente. </a:t>
            </a:r>
            <a:endParaRPr lang="pt-BR" sz="1800" dirty="0"/>
          </a:p>
          <a:p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xmlns="" val="31819230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>
                <a:solidFill>
                  <a:srgbClr val="002060"/>
                </a:solidFill>
              </a:rPr>
              <a:t>Ações para justificativas dos vínculos incoerentes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2420888"/>
            <a:ext cx="8229600" cy="3888432"/>
          </a:xfrm>
        </p:spPr>
        <p:txBody>
          <a:bodyPr/>
          <a:lstStyle/>
          <a:p>
            <a:pPr algn="just"/>
            <a:r>
              <a:rPr lang="pt-BR" sz="1800" b="1" dirty="0" smtClean="0"/>
              <a:t>Justificar </a:t>
            </a:r>
            <a:r>
              <a:rPr lang="pt-BR" sz="1800" b="1" dirty="0"/>
              <a:t>aluno readmitido no curso:</a:t>
            </a:r>
            <a:r>
              <a:rPr lang="pt-BR" sz="1800" dirty="0"/>
              <a:t> (para manter o vínculo do aluno ao respectivo curso no Censo 2012, registrando a readmissão </a:t>
            </a:r>
            <a:r>
              <a:rPr lang="pt-BR" sz="1800" b="1" dirty="0"/>
              <a:t>SEM</a:t>
            </a:r>
            <a:r>
              <a:rPr lang="pt-BR" sz="1800" dirty="0"/>
              <a:t> a realização de </a:t>
            </a:r>
            <a:r>
              <a:rPr lang="pt-BR" sz="1800" b="1" dirty="0"/>
              <a:t>NOVO PROCESSO SELETIVO</a:t>
            </a:r>
            <a:r>
              <a:rPr lang="pt-BR" sz="1800" dirty="0"/>
              <a:t>). Esta opção deverá ser selecionada quando o vínculo havia sido informado, no Censo anterior, com a situação “Transferido de curso na mesma IES” e, em 2012, o aluno foi readmitido no mesmo curso. </a:t>
            </a:r>
            <a:endParaRPr lang="pt-BR" sz="1800" dirty="0" smtClean="0"/>
          </a:p>
          <a:p>
            <a:pPr algn="just"/>
            <a:endParaRPr lang="pt-BR" sz="1800" dirty="0"/>
          </a:p>
          <a:p>
            <a:pPr algn="just">
              <a:buFont typeface="Arial" pitchFamily="34" charset="0"/>
              <a:buChar char="•"/>
            </a:pPr>
            <a:r>
              <a:rPr lang="pt-BR" sz="1800" b="1" dirty="0" smtClean="0"/>
              <a:t>Corrigir </a:t>
            </a:r>
            <a:r>
              <a:rPr lang="pt-BR" sz="1800" b="1" dirty="0"/>
              <a:t>data de </a:t>
            </a:r>
            <a:r>
              <a:rPr lang="pt-BR" sz="1800" b="1" dirty="0" smtClean="0"/>
              <a:t>Ingresso: </a:t>
            </a:r>
            <a:r>
              <a:rPr lang="pt-BR" sz="1800" dirty="0" smtClean="0"/>
              <a:t>(a </a:t>
            </a:r>
            <a:r>
              <a:rPr lang="pt-BR" sz="1800" dirty="0"/>
              <a:t>data de ingresso anterior estava correta e foi alterada este ano </a:t>
            </a:r>
            <a:r>
              <a:rPr lang="pt-BR" sz="1800" dirty="0" smtClean="0"/>
              <a:t>erroneamente).</a:t>
            </a:r>
          </a:p>
          <a:p>
            <a:pPr algn="just">
              <a:buFont typeface="Arial" pitchFamily="34" charset="0"/>
              <a:buChar char="•"/>
            </a:pPr>
            <a:endParaRPr lang="pt-BR" sz="1800" dirty="0"/>
          </a:p>
          <a:p>
            <a:pPr algn="just"/>
            <a:r>
              <a:rPr lang="pt-BR" sz="1800" b="1" dirty="0" smtClean="0"/>
              <a:t>Novo </a:t>
            </a:r>
            <a:r>
              <a:rPr lang="pt-BR" sz="1800" b="1" dirty="0"/>
              <a:t> Ingresso no mesmo </a:t>
            </a:r>
            <a:r>
              <a:rPr lang="pt-BR" sz="1800" b="1" dirty="0" smtClean="0"/>
              <a:t>Curso</a:t>
            </a:r>
            <a:r>
              <a:rPr lang="pt-BR" sz="1800" dirty="0" smtClean="0"/>
              <a:t>: (a </a:t>
            </a:r>
            <a:r>
              <a:rPr lang="pt-BR" sz="1800" dirty="0"/>
              <a:t>data preenchida no censo anterior estava correta e a data informada neste censo também, pois o aluno fez um novo ingresso no mesmo </a:t>
            </a:r>
            <a:r>
              <a:rPr lang="pt-BR" sz="1800" dirty="0" smtClean="0"/>
              <a:t>curso).</a:t>
            </a:r>
            <a:endParaRPr lang="pt-BR" sz="1800" dirty="0"/>
          </a:p>
          <a:p>
            <a:pPr marL="0" indent="0">
              <a:buNone/>
            </a:pPr>
            <a:r>
              <a:rPr lang="pt-BR" dirty="0"/>
              <a:t>        </a:t>
            </a:r>
          </a:p>
        </p:txBody>
      </p:sp>
    </p:spTree>
    <p:extLst>
      <p:ext uri="{BB962C8B-B14F-4D97-AF65-F5344CB8AC3E}">
        <p14:creationId xmlns:p14="http://schemas.microsoft.com/office/powerpoint/2010/main" xmlns="" val="20035066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568952" cy="936104"/>
          </a:xfrm>
        </p:spPr>
        <p:txBody>
          <a:bodyPr/>
          <a:lstStyle/>
          <a:p>
            <a:r>
              <a:rPr lang="pt-BR" b="1" dirty="0" smtClean="0">
                <a:solidFill>
                  <a:srgbClr val="002060"/>
                </a:solidFill>
              </a:rPr>
              <a:t>Censo da Educação Superior 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3845024"/>
          </a:xfrm>
        </p:spPr>
        <p:txBody>
          <a:bodyPr/>
          <a:lstStyle/>
          <a:p>
            <a:pPr marL="0" indent="0" algn="just">
              <a:buNone/>
            </a:pPr>
            <a:r>
              <a:rPr lang="pt-BR" b="1" i="1" dirty="0" smtClean="0"/>
              <a:t>O </a:t>
            </a:r>
            <a:r>
              <a:rPr lang="pt-BR" b="1" i="1" dirty="0"/>
              <a:t>que é</a:t>
            </a:r>
            <a:r>
              <a:rPr lang="pt-BR" b="1" i="1" dirty="0" smtClean="0"/>
              <a:t>?</a:t>
            </a:r>
          </a:p>
          <a:p>
            <a:pPr marL="0" indent="0" algn="just">
              <a:buNone/>
            </a:pPr>
            <a:r>
              <a:rPr lang="pt-BR" dirty="0"/>
              <a:t>É um levantamento de </a:t>
            </a:r>
            <a:r>
              <a:rPr lang="pt-BR" dirty="0" smtClean="0"/>
              <a:t>dados sobre a educação superior no Brasil, </a:t>
            </a:r>
            <a:r>
              <a:rPr lang="pt-BR" dirty="0"/>
              <a:t>anual e sistemático, gerado a partir do </a:t>
            </a:r>
            <a:r>
              <a:rPr lang="pt-BR" dirty="0" smtClean="0"/>
              <a:t>Cadastro  </a:t>
            </a:r>
            <a:r>
              <a:rPr lang="pt-BR" dirty="0" err="1" smtClean="0"/>
              <a:t>eMEC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6126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96752"/>
            <a:ext cx="8229600" cy="1152128"/>
          </a:xfrm>
        </p:spPr>
        <p:txBody>
          <a:bodyPr/>
          <a:lstStyle/>
          <a:p>
            <a:r>
              <a:rPr lang="pt-BR" sz="3400" b="1" dirty="0">
                <a:solidFill>
                  <a:srgbClr val="002060"/>
                </a:solidFill>
              </a:rPr>
              <a:t>Situação do Aluno e Data de Ingresso no mesmo curso e na mesma IES</a:t>
            </a:r>
            <a:r>
              <a:rPr lang="pt-BR" sz="3200" b="1" dirty="0">
                <a:solidFill>
                  <a:schemeClr val="tx2"/>
                </a:solidFill>
                <a:cs typeface="Arial" charset="0"/>
              </a:rPr>
              <a:t/>
            </a:r>
            <a:br>
              <a:rPr lang="pt-BR" sz="3200" b="1" dirty="0">
                <a:solidFill>
                  <a:schemeClr val="tx2"/>
                </a:solidFill>
                <a:cs typeface="Arial" charset="0"/>
              </a:rPr>
            </a:br>
            <a:endParaRPr lang="pt-BR" sz="32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68162545"/>
              </p:ext>
            </p:extLst>
          </p:nvPr>
        </p:nvGraphicFramePr>
        <p:xfrm>
          <a:off x="323847" y="2476922"/>
          <a:ext cx="8424616" cy="27522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0340"/>
                <a:gridCol w="1184046"/>
                <a:gridCol w="1184046"/>
                <a:gridCol w="1184046"/>
                <a:gridCol w="1184046"/>
                <a:gridCol w="1184046"/>
                <a:gridCol w="1184046"/>
              </a:tblGrid>
              <a:tr h="33625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Censo 2011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241" marR="6241" marT="6241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Censo 2012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241" marR="6241" marT="6241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8007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Curso</a:t>
                      </a:r>
                      <a:endParaRPr lang="pt-BR" sz="16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241" marR="6241" marT="6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Aluno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241" marR="6241" marT="6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Data de Ingresso Censo 2011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241" marR="6241" marT="6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Situação Aluno Censo 2011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241" marR="6241" marT="6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Data de Ingresso Censo 2012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241" marR="6241" marT="6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Situação do aluno Censo 2012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241" marR="6241" marT="6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Validação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241" marR="6241" marT="6241" marB="0" anchor="ctr"/>
                </a:tc>
              </a:tr>
              <a:tr h="53842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Administração</a:t>
                      </a:r>
                      <a:endParaRPr lang="pt-BR" sz="16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241" marR="6241" marT="6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Machado de Assis 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241" marR="6241" marT="6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02/01/2010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241" marR="6241" marT="6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Cursando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241" marR="6241" marT="6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02/01/2010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241" marR="6241" marT="6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Falecido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241" marR="6241" marT="6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241" marR="6241" marT="6241" marB="0" anchor="ctr"/>
                </a:tc>
              </a:tr>
              <a:tr h="53842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Administração</a:t>
                      </a:r>
                      <a:endParaRPr lang="pt-BR" sz="16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241" marR="6241" marT="6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Manuel Bandeira</a:t>
                      </a:r>
                      <a:endParaRPr lang="pt-BR" sz="16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241" marR="6241" marT="6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02/01/2009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241" marR="6241" marT="6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Formado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241" marR="6241" marT="6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02/01/2009</a:t>
                      </a:r>
                      <a:endParaRPr lang="pt-BR" sz="16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241" marR="6241" marT="6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Formado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241" marR="6241" marT="6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Justificar</a:t>
                      </a:r>
                      <a:r>
                        <a:rPr lang="pt-BR" sz="1600" u="none" strike="noStrike" dirty="0">
                          <a:effectLst/>
                        </a:rPr>
                        <a:t> 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241" marR="6241" marT="6241" marB="0" anchor="ctr"/>
                </a:tc>
              </a:tr>
              <a:tr h="53842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Administração</a:t>
                      </a:r>
                      <a:endParaRPr lang="pt-BR" sz="16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241" marR="6241" marT="6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Anísio Teixeira</a:t>
                      </a:r>
                      <a:endParaRPr lang="pt-BR" sz="16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241" marR="6241" marT="6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05/03/2009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241" marR="6241" marT="6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Falecido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241" marR="6241" marT="6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05/07/2012</a:t>
                      </a:r>
                      <a:endParaRPr lang="pt-BR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241" marR="6241" marT="6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Formado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241" marR="6241" marT="6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 </a:t>
                      </a:r>
                      <a:r>
                        <a:rPr lang="pt-BR" sz="1600" u="none" strike="noStrike" dirty="0" smtClean="0">
                          <a:effectLst/>
                        </a:rPr>
                        <a:t>Justificar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241" marR="6241" marT="6241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9337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06" name="Objeto 2"/>
          <p:cNvGraphicFramePr>
            <a:graphicFrameLocks noChangeAspect="1"/>
          </p:cNvGraphicFramePr>
          <p:nvPr/>
        </p:nvGraphicFramePr>
        <p:xfrm>
          <a:off x="755650" y="2420938"/>
          <a:ext cx="7742238" cy="1962150"/>
        </p:xfrm>
        <a:graphic>
          <a:graphicData uri="http://schemas.openxmlformats.org/presentationml/2006/ole">
            <p:oleObj spid="_x0000_s4203" name="Planilha" r:id="rId3" imgW="9458257" imgH="1238160" progId="Excel.Sheet.12">
              <p:embed/>
            </p:oleObj>
          </a:graphicData>
        </a:graphic>
      </p:graphicFrame>
      <p:sp>
        <p:nvSpPr>
          <p:cNvPr id="47107" name="CaixaDeTexto 2"/>
          <p:cNvSpPr txBox="1">
            <a:spLocks noChangeArrowheads="1"/>
          </p:cNvSpPr>
          <p:nvPr/>
        </p:nvSpPr>
        <p:spPr bwMode="auto">
          <a:xfrm>
            <a:off x="468313" y="1054944"/>
            <a:ext cx="84963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sz="3200" b="1" dirty="0">
                <a:solidFill>
                  <a:srgbClr val="002060"/>
                </a:solidFill>
                <a:cs typeface="Arial" charset="0"/>
              </a:rPr>
              <a:t>Situação do Aluno e Data de Ingresso no mesmo curso e na mesma IES</a:t>
            </a:r>
          </a:p>
        </p:txBody>
      </p:sp>
      <p:pic>
        <p:nvPicPr>
          <p:cNvPr id="47108" name="Picture 7" descr="137aa7ce05d80f074d11d8ad4f1bb4fa.jpg (417×322)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1863" y="4757738"/>
            <a:ext cx="248285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9" name="Picture 9" descr="administracao.jpg (300×266)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650" y="4813300"/>
            <a:ext cx="2520950" cy="188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Conector de seta reta 6"/>
          <p:cNvCxnSpPr/>
          <p:nvPr/>
        </p:nvCxnSpPr>
        <p:spPr>
          <a:xfrm>
            <a:off x="3779838" y="5781675"/>
            <a:ext cx="165576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0385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229600" cy="1152128"/>
          </a:xfrm>
        </p:spPr>
        <p:txBody>
          <a:bodyPr/>
          <a:lstStyle/>
          <a:p>
            <a:r>
              <a:rPr lang="pt-BR" sz="3400" b="1" dirty="0">
                <a:solidFill>
                  <a:srgbClr val="002060"/>
                </a:solidFill>
                <a:latin typeface="Arial" charset="0"/>
                <a:cs typeface="Arial" charset="0"/>
              </a:rPr>
              <a:t>Justificativa </a:t>
            </a:r>
            <a:r>
              <a:rPr lang="pt-BR" sz="3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de inclusão de alunos com ano de ingresso diferente de 2012</a:t>
            </a:r>
            <a:endParaRPr lang="pt-BR" sz="34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83925631"/>
              </p:ext>
            </p:extLst>
          </p:nvPr>
        </p:nvGraphicFramePr>
        <p:xfrm>
          <a:off x="323529" y="2773505"/>
          <a:ext cx="8568951" cy="31757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8862"/>
                <a:gridCol w="1245062"/>
                <a:gridCol w="1171823"/>
                <a:gridCol w="1098584"/>
                <a:gridCol w="1318301"/>
                <a:gridCol w="1098584"/>
                <a:gridCol w="1757735"/>
              </a:tblGrid>
              <a:tr h="32195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Censo 2011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241" marR="6241" marT="6241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Censo 2012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241" marR="6241" marT="6241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78132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Curso</a:t>
                      </a:r>
                      <a:endParaRPr lang="pt-BR" sz="1600" b="1" i="0" u="none" strike="noStrike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241" marR="6241" marT="6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Aluno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241" marR="6241" marT="6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Data de Ingresso Censo 2011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241" marR="6241" marT="6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Situação Aluno Censo 2011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241" marR="6241" marT="6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Data de Ingresso Censo 2012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241" marR="6241" marT="6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Situação do aluno Censo 2012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241" marR="6241" marT="6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Ação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241" marR="6241" marT="6241" marB="0" anchor="ctr"/>
                </a:tc>
              </a:tr>
              <a:tr h="207250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Economia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241" marR="6241" marT="6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Renan Dourado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241" marR="6241" marT="6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--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241" marR="6241" marT="6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--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241" marR="6241" marT="6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02/01/2010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241" marR="6241" marT="62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Cursando</a:t>
                      </a:r>
                      <a:endParaRPr lang="pt-BR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/>
                      </a:endParaRPr>
                    </a:p>
                  </a:txBody>
                  <a:tcPr marL="6241" marR="6241" marT="6241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600" u="none" strike="noStrike" dirty="0">
                          <a:effectLst/>
                        </a:rPr>
                        <a:t> </a:t>
                      </a:r>
                      <a:r>
                        <a:rPr lang="pt-BR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Curso</a:t>
                      </a:r>
                      <a:r>
                        <a:rPr lang="pt-BR" sz="1600" b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ou local de oferta inexistente no Censo 2011</a:t>
                      </a:r>
                    </a:p>
                    <a:p>
                      <a:pPr algn="just" fontAlgn="ctr"/>
                      <a:r>
                        <a:rPr lang="pt-BR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Aluno não informado em anos anteriores</a:t>
                      </a:r>
                    </a:p>
                    <a:p>
                      <a:pPr algn="just" fontAlgn="ctr"/>
                      <a:r>
                        <a:rPr lang="pt-BR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data de ingresso incorreta(corrigir)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41" marR="6241" marT="6241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7755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ítulo 1"/>
          <p:cNvSpPr>
            <a:spLocks noGrp="1"/>
          </p:cNvSpPr>
          <p:nvPr>
            <p:ph type="title"/>
          </p:nvPr>
        </p:nvSpPr>
        <p:spPr>
          <a:xfrm>
            <a:off x="250825" y="1052091"/>
            <a:ext cx="8713788" cy="720725"/>
          </a:xfrm>
        </p:spPr>
        <p:txBody>
          <a:bodyPr/>
          <a:lstStyle/>
          <a:p>
            <a:r>
              <a:rPr lang="pt-BR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Informações do Aluno</a:t>
            </a:r>
          </a:p>
        </p:txBody>
      </p:sp>
      <p:sp>
        <p:nvSpPr>
          <p:cNvPr id="44035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773063"/>
            <a:ext cx="8640763" cy="5040313"/>
          </a:xfrm>
        </p:spPr>
        <p:txBody>
          <a:bodyPr/>
          <a:lstStyle/>
          <a:p>
            <a:pPr algn="just"/>
            <a:r>
              <a:rPr lang="pt-BR" dirty="0" smtClean="0">
                <a:latin typeface="Arial" charset="0"/>
                <a:cs typeface="Arial" charset="0"/>
              </a:rPr>
              <a:t>Maior atenção sobre as definições das situações de vínculo do aluno e data de ingresso:</a:t>
            </a:r>
          </a:p>
          <a:p>
            <a:pPr lvl="1">
              <a:buFont typeface="Arial" charset="0"/>
              <a:buChar char="•"/>
            </a:pPr>
            <a:r>
              <a:rPr lang="pt-BR" sz="2400" dirty="0" smtClean="0">
                <a:latin typeface="Arial" charset="0"/>
                <a:cs typeface="Arial" charset="0"/>
              </a:rPr>
              <a:t>Cursando</a:t>
            </a:r>
          </a:p>
          <a:p>
            <a:pPr lvl="1">
              <a:buFont typeface="Arial" charset="0"/>
              <a:buChar char="•"/>
            </a:pPr>
            <a:r>
              <a:rPr lang="pt-BR" sz="2400" dirty="0" smtClean="0">
                <a:latin typeface="Arial" charset="0"/>
                <a:cs typeface="Arial" charset="0"/>
              </a:rPr>
              <a:t>Matrícula Trancada</a:t>
            </a:r>
          </a:p>
          <a:p>
            <a:pPr lvl="1">
              <a:buFont typeface="Arial" charset="0"/>
              <a:buChar char="•"/>
            </a:pPr>
            <a:r>
              <a:rPr lang="pt-BR" sz="2400" dirty="0" smtClean="0">
                <a:latin typeface="Arial" charset="0"/>
                <a:cs typeface="Arial" charset="0"/>
              </a:rPr>
              <a:t>Desvinculado do Curso</a:t>
            </a:r>
          </a:p>
          <a:p>
            <a:pPr lvl="1">
              <a:buFont typeface="Arial" charset="0"/>
              <a:buChar char="•"/>
            </a:pPr>
            <a:r>
              <a:rPr lang="pt-BR" sz="2400" dirty="0" smtClean="0">
                <a:latin typeface="Arial" charset="0"/>
                <a:cs typeface="Arial" charset="0"/>
              </a:rPr>
              <a:t>Formado</a:t>
            </a:r>
          </a:p>
          <a:p>
            <a:pPr lvl="1">
              <a:buFont typeface="Arial" charset="0"/>
              <a:buChar char="•"/>
            </a:pPr>
            <a:r>
              <a:rPr lang="pt-BR" sz="2400" dirty="0" smtClean="0">
                <a:latin typeface="Arial" charset="0"/>
                <a:cs typeface="Arial" charset="0"/>
              </a:rPr>
              <a:t>Falecido</a:t>
            </a:r>
          </a:p>
          <a:p>
            <a:pPr lvl="1">
              <a:buFont typeface="Arial" charset="0"/>
              <a:buChar char="•"/>
            </a:pPr>
            <a:r>
              <a:rPr lang="pt-BR" sz="2400" dirty="0" smtClean="0">
                <a:latin typeface="Arial" charset="0"/>
                <a:cs typeface="Arial" charset="0"/>
              </a:rPr>
              <a:t>Transferido para outro Curso na mesma IES</a:t>
            </a:r>
          </a:p>
          <a:p>
            <a:pPr lvl="1">
              <a:buFont typeface="Arial" charset="0"/>
              <a:buChar char="•"/>
            </a:pPr>
            <a:r>
              <a:rPr lang="pt-BR" sz="2400" dirty="0" smtClean="0">
                <a:latin typeface="Arial" charset="0"/>
                <a:cs typeface="Arial" charset="0"/>
              </a:rPr>
              <a:t>Data de ingresso</a:t>
            </a:r>
          </a:p>
          <a:p>
            <a:pPr lvl="1"/>
            <a:endParaRPr lang="pt-BR" dirty="0" smtClean="0">
              <a:latin typeface="Arial" charset="0"/>
              <a:cs typeface="Arial" charset="0"/>
            </a:endParaRPr>
          </a:p>
          <a:p>
            <a:pPr lvl="1"/>
            <a:endParaRPr lang="pt-BR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450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ítulo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1143000"/>
          </a:xfrm>
        </p:spPr>
        <p:txBody>
          <a:bodyPr/>
          <a:lstStyle/>
          <a:p>
            <a:pPr marL="742950" indent="-742950"/>
            <a:r>
              <a:rPr lang="pt-BR" sz="36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Cálculo de Ingressante e Matrículas</a:t>
            </a:r>
          </a:p>
        </p:txBody>
      </p:sp>
      <p:sp>
        <p:nvSpPr>
          <p:cNvPr id="6" name="Espaço Reservado para Conteúdo 5"/>
          <p:cNvSpPr txBox="1">
            <a:spLocks noGrp="1"/>
          </p:cNvSpPr>
          <p:nvPr>
            <p:ph idx="1"/>
          </p:nvPr>
        </p:nvSpPr>
        <p:spPr>
          <a:xfrm>
            <a:off x="611188" y="5186363"/>
            <a:ext cx="1944687" cy="400050"/>
          </a:xfrm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buFont typeface="Arial" charset="0"/>
              <a:buNone/>
              <a:defRPr/>
            </a:pPr>
            <a:r>
              <a:rPr lang="pt-BR" sz="2000" dirty="0"/>
              <a:t>Matrículas </a:t>
            </a:r>
          </a:p>
        </p:txBody>
      </p:sp>
      <p:cxnSp>
        <p:nvCxnSpPr>
          <p:cNvPr id="7" name="Conector de seta reta 6"/>
          <p:cNvCxnSpPr/>
          <p:nvPr/>
        </p:nvCxnSpPr>
        <p:spPr>
          <a:xfrm flipV="1">
            <a:off x="2627313" y="4940300"/>
            <a:ext cx="1800225" cy="3603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" name="Conector de seta reta 7"/>
          <p:cNvCxnSpPr/>
          <p:nvPr/>
        </p:nvCxnSpPr>
        <p:spPr>
          <a:xfrm>
            <a:off x="2627313" y="5516563"/>
            <a:ext cx="1871662" cy="215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 rot="10800000" flipV="1">
            <a:off x="5076825" y="4562475"/>
            <a:ext cx="3455988" cy="40005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pt-BR" sz="2000" dirty="0">
                <a:solidFill>
                  <a:schemeClr val="tx1"/>
                </a:solidFill>
              </a:rPr>
              <a:t>Formados</a:t>
            </a:r>
          </a:p>
        </p:txBody>
      </p:sp>
      <p:sp>
        <p:nvSpPr>
          <p:cNvPr id="10" name="Mais 9"/>
          <p:cNvSpPr/>
          <p:nvPr/>
        </p:nvSpPr>
        <p:spPr>
          <a:xfrm>
            <a:off x="6588125" y="5156200"/>
            <a:ext cx="288925" cy="360363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prstClr val="white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5076825" y="5661025"/>
            <a:ext cx="3455988" cy="40005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pt-BR" sz="2000" dirty="0">
                <a:solidFill>
                  <a:schemeClr val="tx1"/>
                </a:solidFill>
              </a:rPr>
              <a:t>Cursando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611188" y="2852738"/>
            <a:ext cx="1944687" cy="40005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pt-BR" sz="20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Ingressantes</a:t>
            </a:r>
            <a:endParaRPr lang="pt-BR" sz="20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5076825" y="2565400"/>
            <a:ext cx="3455988" cy="1014413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pt-BR" sz="2000" dirty="0">
                <a:solidFill>
                  <a:schemeClr val="tx1"/>
                </a:solidFill>
              </a:rPr>
              <a:t>Data de ingresso entre 1° de Janeiro até 31 de Dezembro do ano de referência do Censo</a:t>
            </a:r>
          </a:p>
        </p:txBody>
      </p:sp>
      <p:cxnSp>
        <p:nvCxnSpPr>
          <p:cNvPr id="14" name="Conector de seta reta 13"/>
          <p:cNvCxnSpPr/>
          <p:nvPr/>
        </p:nvCxnSpPr>
        <p:spPr>
          <a:xfrm>
            <a:off x="2843213" y="3068638"/>
            <a:ext cx="16573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39408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2159237"/>
            <a:ext cx="8229600" cy="4222091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pt-BR" sz="2400" dirty="0" smtClean="0">
                <a:cs typeface="Arial" charset="0"/>
              </a:rPr>
              <a:t>Foram carregados para o Censo 2012 todos os </a:t>
            </a:r>
            <a:r>
              <a:rPr lang="pt-BR" sz="2400" dirty="0">
                <a:cs typeface="Arial" charset="0"/>
              </a:rPr>
              <a:t>registros de docentes “em exercício</a:t>
            </a:r>
            <a:r>
              <a:rPr lang="pt-BR" sz="2400" dirty="0" smtClean="0">
                <a:cs typeface="Arial" charset="0"/>
              </a:rPr>
              <a:t>” na IES, </a:t>
            </a:r>
            <a:r>
              <a:rPr lang="pt-BR" sz="2400" dirty="0">
                <a:cs typeface="Arial" charset="0"/>
              </a:rPr>
              <a:t>exceto aqueles que não estavam na IES em 31 de dezembro de 2011</a:t>
            </a:r>
            <a:r>
              <a:rPr lang="pt-BR" sz="2400" dirty="0" smtClean="0">
                <a:cs typeface="Arial" charset="0"/>
              </a:rPr>
              <a:t>;</a:t>
            </a:r>
          </a:p>
          <a:p>
            <a:pPr algn="just">
              <a:buFont typeface="Arial" pitchFamily="34" charset="0"/>
              <a:buChar char="•"/>
            </a:pPr>
            <a:r>
              <a:rPr lang="pt-BR" sz="2400" dirty="0">
                <a:latin typeface="Arial" charset="0"/>
                <a:cs typeface="Arial" charset="0"/>
              </a:rPr>
              <a:t>Todos os docentes carregados para o censo 2012, devem ter </a:t>
            </a:r>
            <a:r>
              <a:rPr lang="pt-BR" sz="2400" dirty="0" smtClean="0">
                <a:latin typeface="Arial" charset="0"/>
                <a:cs typeface="Arial" charset="0"/>
              </a:rPr>
              <a:t>o </a:t>
            </a:r>
            <a:r>
              <a:rPr lang="pt-BR" sz="2400" b="1" dirty="0" smtClean="0"/>
              <a:t>Vínculo </a:t>
            </a:r>
            <a:r>
              <a:rPr lang="pt-BR" sz="2400" b="1" dirty="0"/>
              <a:t>do Docente com a IES </a:t>
            </a:r>
            <a:r>
              <a:rPr lang="pt-BR" sz="2400" b="1" dirty="0" smtClean="0"/>
              <a:t>atualizado;</a:t>
            </a:r>
          </a:p>
          <a:p>
            <a:pPr algn="just">
              <a:buFont typeface="Arial" pitchFamily="34" charset="0"/>
              <a:buChar char="•"/>
            </a:pPr>
            <a:r>
              <a:rPr lang="pt-BR" sz="2400" dirty="0" smtClean="0"/>
              <a:t>Inclusão de um novo docente: somente </a:t>
            </a:r>
            <a:r>
              <a:rPr lang="pt-BR" sz="2400" dirty="0"/>
              <a:t>com </a:t>
            </a:r>
            <a:r>
              <a:rPr lang="pt-BR" sz="2400" dirty="0" smtClean="0"/>
              <a:t>CPF;</a:t>
            </a:r>
            <a:endParaRPr lang="pt-BR" sz="2400" dirty="0"/>
          </a:p>
          <a:p>
            <a:pPr lvl="0" algn="just"/>
            <a:r>
              <a:rPr lang="pt-BR" sz="2400" dirty="0" smtClean="0"/>
              <a:t>Caso </a:t>
            </a:r>
            <a:r>
              <a:rPr lang="pt-BR" sz="2400" dirty="0"/>
              <a:t>o docente não esteja mais vinculado </a:t>
            </a:r>
            <a:r>
              <a:rPr lang="pt-BR" sz="2400" dirty="0" smtClean="0"/>
              <a:t>à IES o </a:t>
            </a:r>
            <a:r>
              <a:rPr lang="pt-BR" sz="2400" dirty="0"/>
              <a:t>registro não deve ser enviado na carga de dados </a:t>
            </a:r>
            <a:r>
              <a:rPr lang="pt-BR" sz="2400" dirty="0" smtClean="0"/>
              <a:t>ou  </a:t>
            </a:r>
            <a:r>
              <a:rPr lang="pt-BR" sz="2400" dirty="0"/>
              <a:t>a </a:t>
            </a:r>
            <a:r>
              <a:rPr lang="pt-BR" sz="2400" dirty="0" smtClean="0"/>
              <a:t>exclusão do vínculo com a IES </a:t>
            </a:r>
            <a:r>
              <a:rPr lang="pt-BR" sz="2400" dirty="0"/>
              <a:t>deve ser feita no módulo </a:t>
            </a:r>
            <a:r>
              <a:rPr lang="pt-BR" sz="2400" b="1" i="1" dirty="0"/>
              <a:t>on-line</a:t>
            </a:r>
            <a:r>
              <a:rPr lang="pt-BR" sz="2400" dirty="0"/>
              <a:t>.</a:t>
            </a:r>
          </a:p>
          <a:p>
            <a:pPr algn="just"/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388640" y="1107717"/>
            <a:ext cx="842493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b="1" dirty="0" smtClean="0">
                <a:solidFill>
                  <a:srgbClr val="002060"/>
                </a:solidFill>
              </a:rPr>
              <a:t>Módulo Docente</a:t>
            </a:r>
          </a:p>
        </p:txBody>
      </p:sp>
    </p:spTree>
    <p:extLst>
      <p:ext uri="{BB962C8B-B14F-4D97-AF65-F5344CB8AC3E}">
        <p14:creationId xmlns:p14="http://schemas.microsoft.com/office/powerpoint/2010/main" xmlns="" val="245463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002060"/>
                </a:solidFill>
              </a:rPr>
              <a:t>Módulo Docente</a:t>
            </a:r>
            <a:br>
              <a:rPr lang="pt-BR" b="1" dirty="0">
                <a:solidFill>
                  <a:srgbClr val="002060"/>
                </a:solidFill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just">
              <a:buFont typeface="Arial" charset="0"/>
              <a:buChar char="•"/>
            </a:pPr>
            <a:r>
              <a:rPr lang="pt-BR" dirty="0"/>
              <a:t>Todos os docentes vinculados à IES no período de janeiro a dezembro de 2012, que atuaram na IES, devem ser cadastrados, inclusive aqueles que se </a:t>
            </a:r>
            <a:r>
              <a:rPr lang="pt-BR" dirty="0" smtClean="0"/>
              <a:t>encontravam </a:t>
            </a:r>
            <a:r>
              <a:rPr lang="pt-BR" b="1" dirty="0" smtClean="0"/>
              <a:t>temporariamente</a:t>
            </a:r>
            <a:r>
              <a:rPr lang="pt-BR" dirty="0" smtClean="0"/>
              <a:t> </a:t>
            </a:r>
            <a:r>
              <a:rPr lang="pt-BR" dirty="0"/>
              <a:t>afastados</a:t>
            </a:r>
            <a:r>
              <a:rPr lang="pt-BR" dirty="0" smtClean="0"/>
              <a:t>,  </a:t>
            </a:r>
            <a:r>
              <a:rPr lang="pt-BR" b="1" dirty="0" smtClean="0">
                <a:latin typeface="Arial" charset="0"/>
                <a:cs typeface="Arial" charset="0"/>
              </a:rPr>
              <a:t>exceto</a:t>
            </a:r>
            <a:r>
              <a:rPr lang="pt-BR" dirty="0" smtClean="0">
                <a:latin typeface="Arial" charset="0"/>
                <a:cs typeface="Arial" charset="0"/>
              </a:rPr>
              <a:t> </a:t>
            </a:r>
            <a:r>
              <a:rPr lang="pt-BR" dirty="0">
                <a:latin typeface="Arial" charset="0"/>
                <a:cs typeface="Arial" charset="0"/>
              </a:rPr>
              <a:t>docentes exclusivos da pós-graduação </a:t>
            </a:r>
            <a:r>
              <a:rPr lang="pt-BR" b="1" dirty="0">
                <a:latin typeface="Arial" charset="0"/>
                <a:cs typeface="Arial" charset="0"/>
              </a:rPr>
              <a:t>lato sensu</a:t>
            </a:r>
            <a:r>
              <a:rPr lang="pt-BR" sz="3200" dirty="0" smtClean="0">
                <a:latin typeface="Arial" charset="0"/>
                <a:cs typeface="Arial" charset="0"/>
              </a:rPr>
              <a:t>.</a:t>
            </a:r>
            <a:endParaRPr lang="pt-BR" sz="32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684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2204864"/>
            <a:ext cx="8229600" cy="1871836"/>
          </a:xfrm>
        </p:spPr>
        <p:txBody>
          <a:bodyPr/>
          <a:lstStyle/>
          <a:p>
            <a:pPr lvl="1" algn="just">
              <a:buFont typeface="Wingdings" pitchFamily="2" charset="2"/>
              <a:buChar char="ü"/>
            </a:pPr>
            <a:r>
              <a:rPr lang="pt-BR" sz="2200" dirty="0" smtClean="0">
                <a:latin typeface="Arial" charset="0"/>
                <a:cs typeface="Arial" charset="0"/>
              </a:rPr>
              <a:t>Para o docente em exercício, deve ser informado no censo todos os docentes que atuaram na IES pelo menos 16 dias do ano, </a:t>
            </a:r>
            <a:r>
              <a:rPr lang="pt-BR" sz="2200" b="1" dirty="0" smtClean="0">
                <a:latin typeface="Arial" charset="0"/>
                <a:cs typeface="Arial" charset="0"/>
              </a:rPr>
              <a:t>exceto</a:t>
            </a:r>
            <a:r>
              <a:rPr lang="pt-BR" sz="2200" dirty="0" smtClean="0">
                <a:latin typeface="Arial" charset="0"/>
                <a:cs typeface="Arial" charset="0"/>
              </a:rPr>
              <a:t> docentes exclusivos da pós-graduação </a:t>
            </a:r>
            <a:r>
              <a:rPr lang="pt-BR" sz="2200" b="1" dirty="0" smtClean="0">
                <a:latin typeface="Arial" charset="0"/>
                <a:cs typeface="Arial" charset="0"/>
              </a:rPr>
              <a:t>lato sensu</a:t>
            </a:r>
            <a:r>
              <a:rPr lang="pt-BR" sz="2200" dirty="0" smtClean="0">
                <a:latin typeface="Arial" charset="0"/>
                <a:cs typeface="Arial" charset="0"/>
              </a:rPr>
              <a:t>.</a:t>
            </a:r>
          </a:p>
          <a:p>
            <a:pPr lvl="1">
              <a:buFont typeface="Wingdings" pitchFamily="2" charset="2"/>
              <a:buChar char="ü"/>
            </a:pPr>
            <a:r>
              <a:rPr lang="pt-BR" sz="2200" dirty="0" smtClean="0">
                <a:latin typeface="Arial" charset="0"/>
                <a:cs typeface="Arial" charset="0"/>
              </a:rPr>
              <a:t>Docente tinha vínculo com a IES em </a:t>
            </a:r>
            <a:r>
              <a:rPr lang="pt-BR" sz="2200" b="1" dirty="0" smtClean="0">
                <a:latin typeface="Arial" charset="0"/>
                <a:cs typeface="Arial" charset="0"/>
              </a:rPr>
              <a:t>31/12/2012</a:t>
            </a:r>
            <a:r>
              <a:rPr lang="pt-BR" sz="2200" dirty="0" smtClean="0">
                <a:latin typeface="Arial" charset="0"/>
                <a:cs typeface="Arial" charset="0"/>
              </a:rPr>
              <a:t>?</a:t>
            </a:r>
          </a:p>
          <a:p>
            <a:pPr lvl="1">
              <a:buFont typeface="Wingdings" pitchFamily="2" charset="2"/>
              <a:buChar char="ü"/>
            </a:pPr>
            <a:endParaRPr lang="pt-BR" sz="2200" dirty="0" smtClean="0">
              <a:latin typeface="Arial" charset="0"/>
              <a:cs typeface="Arial" charset="0"/>
            </a:endParaRPr>
          </a:p>
        </p:txBody>
      </p:sp>
      <p:sp>
        <p:nvSpPr>
          <p:cNvPr id="4" name="Line 12"/>
          <p:cNvSpPr>
            <a:spLocks noChangeShapeType="1"/>
          </p:cNvSpPr>
          <p:nvPr/>
        </p:nvSpPr>
        <p:spPr bwMode="auto">
          <a:xfrm flipV="1">
            <a:off x="1187450" y="5300663"/>
            <a:ext cx="6408738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Line 13"/>
          <p:cNvSpPr>
            <a:spLocks noChangeShapeType="1"/>
          </p:cNvSpPr>
          <p:nvPr/>
        </p:nvSpPr>
        <p:spPr bwMode="auto">
          <a:xfrm>
            <a:off x="1187450" y="5157788"/>
            <a:ext cx="0" cy="287337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Line 14"/>
          <p:cNvSpPr>
            <a:spLocks noChangeShapeType="1"/>
          </p:cNvSpPr>
          <p:nvPr/>
        </p:nvSpPr>
        <p:spPr bwMode="auto">
          <a:xfrm>
            <a:off x="7596188" y="5157788"/>
            <a:ext cx="0" cy="287337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r>
              <a:rPr lang="pt-BR" dirty="0">
                <a:solidFill>
                  <a:prstClr val="black"/>
                </a:solidFill>
              </a:rPr>
              <a:t>     </a:t>
            </a:r>
          </a:p>
        </p:txBody>
      </p:sp>
      <p:sp>
        <p:nvSpPr>
          <p:cNvPr id="28680" name="Text Box 19"/>
          <p:cNvSpPr txBox="1">
            <a:spLocks noChangeArrowheads="1"/>
          </p:cNvSpPr>
          <p:nvPr/>
        </p:nvSpPr>
        <p:spPr bwMode="auto">
          <a:xfrm>
            <a:off x="323850" y="5394325"/>
            <a:ext cx="10080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1600">
                <a:solidFill>
                  <a:srgbClr val="000000"/>
                </a:solidFill>
              </a:rPr>
              <a:t>Janeiro</a:t>
            </a:r>
          </a:p>
        </p:txBody>
      </p:sp>
      <p:sp>
        <p:nvSpPr>
          <p:cNvPr id="28681" name="Text Box 19"/>
          <p:cNvSpPr txBox="1">
            <a:spLocks noChangeArrowheads="1"/>
          </p:cNvSpPr>
          <p:nvPr/>
        </p:nvSpPr>
        <p:spPr bwMode="auto">
          <a:xfrm>
            <a:off x="7451725" y="5589588"/>
            <a:ext cx="1295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1600">
                <a:solidFill>
                  <a:srgbClr val="000000"/>
                </a:solidFill>
              </a:rPr>
              <a:t>Dezembro</a:t>
            </a:r>
          </a:p>
        </p:txBody>
      </p:sp>
      <p:pic>
        <p:nvPicPr>
          <p:cNvPr id="28682" name="Imagem 12" descr="maquina_Cens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6188" y="3716338"/>
            <a:ext cx="11525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9" name="Título 1"/>
          <p:cNvSpPr>
            <a:spLocks noGrp="1"/>
          </p:cNvSpPr>
          <p:nvPr>
            <p:ph type="title"/>
          </p:nvPr>
        </p:nvSpPr>
        <p:spPr>
          <a:xfrm>
            <a:off x="323850" y="908199"/>
            <a:ext cx="8229600" cy="936625"/>
          </a:xfrm>
        </p:spPr>
        <p:txBody>
          <a:bodyPr/>
          <a:lstStyle/>
          <a:p>
            <a:pPr marL="742950" indent="-742950"/>
            <a:r>
              <a:rPr lang="pt-BR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	</a:t>
            </a:r>
            <a:r>
              <a:rPr lang="pt-BR" sz="40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Observações Importantes</a:t>
            </a: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1187450" y="5300663"/>
            <a:ext cx="6408738" cy="1587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>
            <a:off x="1619250" y="4868863"/>
            <a:ext cx="0" cy="728662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r>
              <a:rPr lang="pt-BR" dirty="0" smtClean="0">
                <a:solidFill>
                  <a:prstClr val="black"/>
                </a:solidFill>
              </a:rPr>
              <a:t>16 dias       </a:t>
            </a:r>
            <a:endParaRPr lang="pt-BR" dirty="0">
              <a:solidFill>
                <a:prstClr val="black"/>
              </a:solidFill>
            </a:endParaRPr>
          </a:p>
        </p:txBody>
      </p:sp>
      <p:sp>
        <p:nvSpPr>
          <p:cNvPr id="49164" name="CaixaDeTexto 13"/>
          <p:cNvSpPr txBox="1">
            <a:spLocks noChangeArrowheads="1"/>
          </p:cNvSpPr>
          <p:nvPr/>
        </p:nvSpPr>
        <p:spPr bwMode="auto">
          <a:xfrm>
            <a:off x="7740650" y="5157788"/>
            <a:ext cx="954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>
                <a:solidFill>
                  <a:srgbClr val="000000"/>
                </a:solidFill>
              </a:rPr>
              <a:t>31/12 ?</a:t>
            </a:r>
          </a:p>
        </p:txBody>
      </p:sp>
    </p:spTree>
    <p:extLst>
      <p:ext uri="{BB962C8B-B14F-4D97-AF65-F5344CB8AC3E}">
        <p14:creationId xmlns:p14="http://schemas.microsoft.com/office/powerpoint/2010/main" xmlns="" val="293828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  <p:bldP spid="28680" grpId="0"/>
      <p:bldP spid="28681" grpId="0"/>
      <p:bldP spid="4916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002060"/>
                </a:solidFill>
                <a:latin typeface="Arial" charset="0"/>
                <a:cs typeface="Arial" charset="0"/>
              </a:rPr>
              <a:t>Observações Importantes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Somente será possível vincular cursos a docentes  que tiver </a:t>
            </a:r>
            <a:r>
              <a:rPr lang="pt-BR" b="1" dirty="0" smtClean="0"/>
              <a:t>atuação</a:t>
            </a:r>
            <a:r>
              <a:rPr lang="pt-BR" dirty="0" smtClean="0"/>
              <a:t> em:</a:t>
            </a:r>
          </a:p>
          <a:p>
            <a:pPr lvl="1"/>
            <a:r>
              <a:rPr lang="pt-BR" dirty="0" smtClean="0"/>
              <a:t>Ensino em curso de graduação presencial</a:t>
            </a:r>
          </a:p>
          <a:p>
            <a:pPr lvl="1"/>
            <a:r>
              <a:rPr lang="pt-BR" dirty="0"/>
              <a:t>Ensino em curso de </a:t>
            </a:r>
            <a:r>
              <a:rPr lang="pt-BR" dirty="0" smtClean="0"/>
              <a:t>graduação a distância</a:t>
            </a:r>
          </a:p>
          <a:p>
            <a:pPr lvl="1"/>
            <a:r>
              <a:rPr lang="pt-BR" dirty="0"/>
              <a:t>Ensino em </a:t>
            </a:r>
            <a:r>
              <a:rPr lang="pt-BR" dirty="0" smtClean="0"/>
              <a:t>curso sequencial de formação específica.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67337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Espaço Reservado para Conteúdo 2"/>
          <p:cNvSpPr>
            <a:spLocks noGrp="1"/>
          </p:cNvSpPr>
          <p:nvPr>
            <p:ph idx="1"/>
          </p:nvPr>
        </p:nvSpPr>
        <p:spPr>
          <a:xfrm>
            <a:off x="468313" y="2132856"/>
            <a:ext cx="8424862" cy="5085184"/>
          </a:xfrm>
        </p:spPr>
        <p:txBody>
          <a:bodyPr/>
          <a:lstStyle/>
          <a:p>
            <a:r>
              <a:rPr lang="pt-BR" dirty="0" smtClean="0">
                <a:latin typeface="Arial" charset="0"/>
                <a:cs typeface="Arial" charset="0"/>
              </a:rPr>
              <a:t>Situação do Docente na IES</a:t>
            </a:r>
          </a:p>
          <a:p>
            <a:pPr lvl="1">
              <a:buFontTx/>
              <a:buChar char="-"/>
            </a:pPr>
            <a:r>
              <a:rPr lang="pt-BR" dirty="0" smtClean="0">
                <a:latin typeface="Arial" charset="0"/>
                <a:cs typeface="Arial" charset="0"/>
              </a:rPr>
              <a:t>Em Exercício</a:t>
            </a:r>
          </a:p>
          <a:p>
            <a:pPr lvl="1">
              <a:buFontTx/>
              <a:buChar char="-"/>
            </a:pPr>
            <a:r>
              <a:rPr lang="pt-BR" dirty="0" smtClean="0">
                <a:latin typeface="Arial" charset="0"/>
                <a:cs typeface="Arial" charset="0"/>
              </a:rPr>
              <a:t>Afastado para Qualificação</a:t>
            </a:r>
          </a:p>
          <a:p>
            <a:pPr lvl="1">
              <a:buFontTx/>
              <a:buChar char="-"/>
            </a:pPr>
            <a:r>
              <a:rPr lang="pt-BR" dirty="0" smtClean="0">
                <a:latin typeface="Arial" charset="0"/>
                <a:cs typeface="Arial" charset="0"/>
              </a:rPr>
              <a:t>Afastado para exercício para outros órgãos/ entidades</a:t>
            </a:r>
          </a:p>
          <a:p>
            <a:pPr lvl="1">
              <a:buFontTx/>
              <a:buChar char="-"/>
            </a:pPr>
            <a:r>
              <a:rPr lang="pt-BR" dirty="0" smtClean="0">
                <a:latin typeface="Arial" charset="0"/>
                <a:cs typeface="Arial" charset="0"/>
              </a:rPr>
              <a:t>Afastado por outros motivos</a:t>
            </a:r>
          </a:p>
          <a:p>
            <a:pPr lvl="1"/>
            <a:endParaRPr lang="pt-BR" dirty="0" smtClean="0">
              <a:latin typeface="Arial" charset="0"/>
              <a:cs typeface="Arial" charset="0"/>
            </a:endParaRPr>
          </a:p>
        </p:txBody>
      </p:sp>
      <p:pic>
        <p:nvPicPr>
          <p:cNvPr id="50180" name="Picture 5" descr="http://3.bp.blogspot.com/-6DUbwyivoCE/UCLqIv7TmAI/AAAAAAAAFHk/2JGv-RmtMN8/s400/professora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9375" y="4718050"/>
            <a:ext cx="2627313" cy="213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ítulo 1"/>
          <p:cNvSpPr txBox="1">
            <a:spLocks/>
          </p:cNvSpPr>
          <p:nvPr/>
        </p:nvSpPr>
        <p:spPr bwMode="auto">
          <a:xfrm>
            <a:off x="388640" y="1107717"/>
            <a:ext cx="842493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b="1" dirty="0" smtClean="0">
                <a:solidFill>
                  <a:srgbClr val="002060"/>
                </a:solidFill>
              </a:rPr>
              <a:t>Módulo Docente</a:t>
            </a:r>
          </a:p>
        </p:txBody>
      </p:sp>
    </p:spTree>
    <p:extLst>
      <p:ext uri="{BB962C8B-B14F-4D97-AF65-F5344CB8AC3E}">
        <p14:creationId xmlns:p14="http://schemas.microsoft.com/office/powerpoint/2010/main" xmlns="" val="63462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8229600" cy="936104"/>
          </a:xfrm>
        </p:spPr>
        <p:txBody>
          <a:bodyPr/>
          <a:lstStyle/>
          <a:p>
            <a:r>
              <a:rPr lang="pt-BR" b="1" dirty="0" smtClean="0">
                <a:solidFill>
                  <a:srgbClr val="002060"/>
                </a:solidFill>
              </a:rPr>
              <a:t>Censo da Educação Superior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2132856"/>
            <a:ext cx="8229600" cy="3989040"/>
          </a:xfrm>
        </p:spPr>
        <p:txBody>
          <a:bodyPr/>
          <a:lstStyle/>
          <a:p>
            <a:pPr marL="0" indent="0" algn="just">
              <a:buNone/>
            </a:pPr>
            <a:r>
              <a:rPr lang="pt-BR" b="1" i="1" dirty="0" smtClean="0"/>
              <a:t>Obrigatoriedade </a:t>
            </a:r>
          </a:p>
          <a:p>
            <a:pPr algn="just"/>
            <a:r>
              <a:rPr lang="pt-BR" b="1" dirty="0" smtClean="0"/>
              <a:t>Decreto </a:t>
            </a:r>
            <a:r>
              <a:rPr lang="pt-BR" b="1" dirty="0"/>
              <a:t>N°6.425, de 4 de abril de </a:t>
            </a:r>
            <a:r>
              <a:rPr lang="pt-BR" b="1" dirty="0" smtClean="0"/>
              <a:t>2008 </a:t>
            </a:r>
          </a:p>
          <a:p>
            <a:pPr marL="400050" lvl="1" indent="0" algn="just">
              <a:buNone/>
            </a:pPr>
            <a:r>
              <a:rPr lang="pt-BR" sz="2400" b="1" i="1" dirty="0" smtClean="0"/>
              <a:t>“</a:t>
            </a:r>
            <a:r>
              <a:rPr lang="pt-BR" sz="2400" i="1" dirty="0" smtClean="0"/>
              <a:t>Art.5º - Toda instituição de educação, de direito público ou privado, com ou sem fins lucrativos, é obrigada a prestar as informações solicitadas pelo INEP, por ocasião da realização do Censo da Educação ou para fins de elaboração de indicadores educacionais.”</a:t>
            </a:r>
          </a:p>
          <a:p>
            <a:pPr marL="0" indent="0" algn="just">
              <a:buNone/>
            </a:pPr>
            <a:endParaRPr lang="pt-BR" sz="2800" dirty="0" smtClean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35738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8229600" cy="864096"/>
          </a:xfrm>
        </p:spPr>
        <p:txBody>
          <a:bodyPr/>
          <a:lstStyle/>
          <a:p>
            <a:r>
              <a:rPr lang="pt-BR" b="1" dirty="0" smtClean="0">
                <a:solidFill>
                  <a:srgbClr val="002060"/>
                </a:solidFill>
              </a:rPr>
              <a:t>Afastamento docente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988840"/>
            <a:ext cx="8496944" cy="4133056"/>
          </a:xfrm>
        </p:spPr>
        <p:txBody>
          <a:bodyPr/>
          <a:lstStyle/>
          <a:p>
            <a:pPr marL="400050" algn="just">
              <a:defRPr/>
            </a:pPr>
            <a:r>
              <a:rPr lang="pt-BR" sz="2400" u="sng" dirty="0" smtClean="0">
                <a:latin typeface="Arial" charset="0"/>
                <a:cs typeface="Arial" charset="0"/>
              </a:rPr>
              <a:t>Afastamento </a:t>
            </a:r>
            <a:r>
              <a:rPr lang="pt-BR" sz="2400" u="sng" dirty="0">
                <a:latin typeface="Arial" charset="0"/>
                <a:cs typeface="Arial" charset="0"/>
              </a:rPr>
              <a:t>para mandado eletivo</a:t>
            </a:r>
            <a:r>
              <a:rPr lang="pt-BR" sz="2400" dirty="0">
                <a:latin typeface="Arial" charset="0"/>
                <a:cs typeface="Arial" charset="0"/>
              </a:rPr>
              <a:t>: deve ser enquadrado como “afastado para exercício em outros órgãos/entidades</a:t>
            </a:r>
            <a:r>
              <a:rPr lang="pt-BR" sz="2400" dirty="0" smtClean="0">
                <a:latin typeface="Arial" charset="0"/>
                <a:cs typeface="Arial" charset="0"/>
              </a:rPr>
              <a:t>”;</a:t>
            </a:r>
          </a:p>
          <a:p>
            <a:pPr marL="400050" algn="just">
              <a:defRPr/>
            </a:pPr>
            <a:r>
              <a:rPr lang="pt-BR" sz="2400" u="sng" dirty="0" smtClean="0">
                <a:latin typeface="Arial" charset="0"/>
                <a:cs typeface="Arial" charset="0"/>
              </a:rPr>
              <a:t>Afastamento </a:t>
            </a:r>
            <a:r>
              <a:rPr lang="pt-BR" sz="2400" u="sng" dirty="0">
                <a:latin typeface="Arial" charset="0"/>
                <a:cs typeface="Arial" charset="0"/>
              </a:rPr>
              <a:t>para tratamento de saúde</a:t>
            </a:r>
            <a:r>
              <a:rPr lang="pt-BR" sz="2400" dirty="0">
                <a:latin typeface="Arial" charset="0"/>
                <a:cs typeface="Arial" charset="0"/>
              </a:rPr>
              <a:t>: por enquanto, deve ser enquadrado como “afastado por outros motivos</a:t>
            </a:r>
            <a:r>
              <a:rPr lang="pt-BR" sz="2400" dirty="0" smtClean="0">
                <a:latin typeface="Arial" charset="0"/>
                <a:cs typeface="Arial" charset="0"/>
              </a:rPr>
              <a:t>”;</a:t>
            </a:r>
          </a:p>
          <a:p>
            <a:pPr marL="400050" algn="just">
              <a:defRPr/>
            </a:pPr>
            <a:r>
              <a:rPr lang="pt-BR" sz="2400" u="sng" dirty="0" smtClean="0">
                <a:latin typeface="Arial" charset="0"/>
                <a:cs typeface="Arial" charset="0"/>
              </a:rPr>
              <a:t>Afastamento </a:t>
            </a:r>
            <a:r>
              <a:rPr lang="pt-BR" sz="2400" u="sng" dirty="0">
                <a:latin typeface="Arial" charset="0"/>
                <a:cs typeface="Arial" charset="0"/>
              </a:rPr>
              <a:t>sem remuneração</a:t>
            </a:r>
            <a:r>
              <a:rPr lang="pt-BR" sz="2400" dirty="0">
                <a:latin typeface="Arial" charset="0"/>
                <a:cs typeface="Arial" charset="0"/>
              </a:rPr>
              <a:t>: deve ser enquadrado como “afastado por outros motivos</a:t>
            </a:r>
            <a:r>
              <a:rPr lang="pt-BR" sz="2400" dirty="0" smtClean="0">
                <a:latin typeface="Arial" charset="0"/>
                <a:cs typeface="Arial" charset="0"/>
              </a:rPr>
              <a:t>”.</a:t>
            </a:r>
          </a:p>
          <a:p>
            <a:pPr marL="57150" indent="0" algn="just">
              <a:buNone/>
              <a:defRPr/>
            </a:pPr>
            <a:r>
              <a:rPr lang="pt-BR" sz="2400" dirty="0" err="1" smtClean="0"/>
              <a:t>Obs</a:t>
            </a:r>
            <a:r>
              <a:rPr lang="pt-BR" sz="2400" dirty="0"/>
              <a:t>: Licença sem remuneração =  afastamento para tratar de assuntos  de interesses particulares</a:t>
            </a:r>
            <a:r>
              <a:rPr lang="pt-BR" sz="2000" dirty="0"/>
              <a:t>.</a:t>
            </a:r>
            <a:endParaRPr lang="pt-BR" sz="2000" dirty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lvl="1">
              <a:defRPr/>
            </a:pPr>
            <a:endParaRPr lang="pt-BR" sz="2000" dirty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81702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8640960" cy="720080"/>
          </a:xfrm>
        </p:spPr>
        <p:txBody>
          <a:bodyPr/>
          <a:lstStyle/>
          <a:p>
            <a:r>
              <a:rPr lang="pt-BR" b="1" dirty="0" smtClean="0">
                <a:solidFill>
                  <a:srgbClr val="002060"/>
                </a:solidFill>
              </a:rPr>
              <a:t>Situação de vínculo do docente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772816"/>
            <a:ext cx="8229600" cy="4349080"/>
          </a:xfrm>
        </p:spPr>
        <p:txBody>
          <a:bodyPr/>
          <a:lstStyle/>
          <a:p>
            <a:pPr algn="just"/>
            <a:r>
              <a:rPr lang="pt-BR" sz="2000" dirty="0" smtClean="0">
                <a:latin typeface="Arial" charset="0"/>
                <a:cs typeface="Arial" charset="0"/>
              </a:rPr>
              <a:t>Questionamento </a:t>
            </a:r>
            <a:r>
              <a:rPr lang="pt-BR" sz="2000" dirty="0">
                <a:latin typeface="Arial" charset="0"/>
                <a:cs typeface="Arial" charset="0"/>
              </a:rPr>
              <a:t>sobre exercício de férias:</a:t>
            </a:r>
          </a:p>
          <a:p>
            <a:pPr lvl="1" algn="just"/>
            <a:r>
              <a:rPr lang="pt-BR" sz="2000" dirty="0">
                <a:latin typeface="Arial" charset="0"/>
                <a:cs typeface="Arial" charset="0"/>
              </a:rPr>
              <a:t>Se o docente exercer atividades de ensino, pesquisa, extensão, gestão, planejamento e avaliação </a:t>
            </a:r>
            <a:r>
              <a:rPr lang="pt-BR" sz="2000" dirty="0" smtClean="0">
                <a:latin typeface="Arial" charset="0"/>
                <a:cs typeface="Arial" charset="0"/>
              </a:rPr>
              <a:t>por, </a:t>
            </a:r>
            <a:r>
              <a:rPr lang="pt-BR" sz="2000" dirty="0">
                <a:latin typeface="Arial" charset="0"/>
                <a:cs typeface="Arial" charset="0"/>
              </a:rPr>
              <a:t>no mínimo, 16 dias no ano de referência do Censo e gozar de férias, ele deve ser considerado como "esteve em exercício".</a:t>
            </a:r>
          </a:p>
          <a:p>
            <a:pPr algn="just"/>
            <a:r>
              <a:rPr lang="pt-BR" sz="2000" dirty="0">
                <a:latin typeface="Arial" charset="0"/>
                <a:cs typeface="Arial" charset="0"/>
              </a:rPr>
              <a:t>Questionamento sobre o período de afastamento:</a:t>
            </a:r>
          </a:p>
          <a:p>
            <a:pPr lvl="1" algn="just"/>
            <a:r>
              <a:rPr lang="pt-BR" sz="2000" dirty="0">
                <a:latin typeface="Arial" charset="0"/>
                <a:cs typeface="Arial" charset="0"/>
              </a:rPr>
              <a:t>Se o docente exercer atividades de ensino, pesquisa, extensão, gestão, planejamento e avaliação </a:t>
            </a:r>
            <a:r>
              <a:rPr lang="pt-BR" sz="2000" dirty="0" smtClean="0">
                <a:latin typeface="Arial" charset="0"/>
                <a:cs typeface="Arial" charset="0"/>
              </a:rPr>
              <a:t>por</a:t>
            </a:r>
            <a:r>
              <a:rPr lang="pt-BR" sz="2000" dirty="0">
                <a:latin typeface="Arial" charset="0"/>
                <a:cs typeface="Arial" charset="0"/>
              </a:rPr>
              <a:t>, no mínimo, 16 dias no ano de referência do Censo, ele deve ser considerado como "esteve em exercício". Se ele estiver afastado da IES (pelos motivos de afastamentos listados no Censo)  e não cumprir pelo menos 16 dias, deve ser considerado como </a:t>
            </a:r>
            <a:r>
              <a:rPr lang="pt-BR" sz="2000" dirty="0" smtClean="0">
                <a:latin typeface="Arial" charset="0"/>
                <a:cs typeface="Arial" charset="0"/>
              </a:rPr>
              <a:t>afastado.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25146662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Grau de formação do docente:</a:t>
            </a:r>
          </a:p>
          <a:p>
            <a:pPr algn="just"/>
            <a:r>
              <a:rPr lang="pt-BR" dirty="0" smtClean="0"/>
              <a:t> Deve ser informada a opção</a:t>
            </a:r>
            <a:r>
              <a:rPr lang="pt-BR" dirty="0"/>
              <a:t>, correspondente ao </a:t>
            </a:r>
            <a:r>
              <a:rPr lang="pt-BR" b="1" dirty="0"/>
              <a:t>mais alto grau de formação</a:t>
            </a:r>
            <a:r>
              <a:rPr lang="pt-BR" dirty="0"/>
              <a:t> do </a:t>
            </a:r>
            <a:r>
              <a:rPr lang="pt-BR" dirty="0" smtClean="0"/>
              <a:t>docente.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95288" y="1053356"/>
            <a:ext cx="8424862" cy="1079500"/>
          </a:xfrm>
        </p:spPr>
        <p:txBody>
          <a:bodyPr/>
          <a:lstStyle/>
          <a:p>
            <a:r>
              <a:rPr lang="pt-BR" sz="3600" b="1" dirty="0">
                <a:solidFill>
                  <a:srgbClr val="002060"/>
                </a:solidFill>
              </a:rPr>
              <a:t>Escolaridade e Grau de Formação</a:t>
            </a:r>
            <a:br>
              <a:rPr lang="pt-BR" sz="3600" b="1" dirty="0">
                <a:solidFill>
                  <a:srgbClr val="002060"/>
                </a:solidFill>
              </a:rPr>
            </a:br>
            <a:r>
              <a:rPr lang="pt-BR" sz="3600" b="1" dirty="0" smtClean="0">
                <a:solidFill>
                  <a:srgbClr val="002060"/>
                </a:solidFill>
              </a:rPr>
              <a:t>do Docente </a:t>
            </a:r>
          </a:p>
        </p:txBody>
      </p:sp>
    </p:spTree>
    <p:extLst>
      <p:ext uri="{BB962C8B-B14F-4D97-AF65-F5344CB8AC3E}">
        <p14:creationId xmlns:p14="http://schemas.microsoft.com/office/powerpoint/2010/main" xmlns="" val="310375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ítulo 1"/>
          <p:cNvSpPr>
            <a:spLocks noGrp="1"/>
          </p:cNvSpPr>
          <p:nvPr>
            <p:ph type="title"/>
          </p:nvPr>
        </p:nvSpPr>
        <p:spPr>
          <a:xfrm>
            <a:off x="395288" y="1053356"/>
            <a:ext cx="8424862" cy="1079500"/>
          </a:xfrm>
        </p:spPr>
        <p:txBody>
          <a:bodyPr/>
          <a:lstStyle/>
          <a:p>
            <a:r>
              <a:rPr lang="pt-BR" sz="3600" b="1" dirty="0" smtClean="0">
                <a:solidFill>
                  <a:srgbClr val="002060"/>
                </a:solidFill>
              </a:rPr>
              <a:t>Informações do Docente  </a:t>
            </a:r>
            <a:br>
              <a:rPr lang="pt-BR" sz="3600" b="1" dirty="0" smtClean="0">
                <a:solidFill>
                  <a:srgbClr val="002060"/>
                </a:solidFill>
              </a:rPr>
            </a:br>
            <a:r>
              <a:rPr lang="pt-BR" sz="3600" b="1" dirty="0" smtClean="0">
                <a:solidFill>
                  <a:srgbClr val="002060"/>
                </a:solidFill>
              </a:rPr>
              <a:t>Escolaridade e Grau de Formação</a:t>
            </a:r>
          </a:p>
        </p:txBody>
      </p:sp>
      <p:sp>
        <p:nvSpPr>
          <p:cNvPr id="52227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2133600"/>
            <a:ext cx="8496300" cy="4391025"/>
          </a:xfrm>
        </p:spPr>
        <p:txBody>
          <a:bodyPr/>
          <a:lstStyle/>
          <a:p>
            <a:r>
              <a:rPr lang="pt-BR" sz="2800" dirty="0" smtClean="0">
                <a:latin typeface="Arial" charset="0"/>
                <a:cs typeface="Arial" charset="0"/>
              </a:rPr>
              <a:t>Vínculo do Docente com a IES</a:t>
            </a:r>
            <a:endParaRPr lang="en-US" sz="2800" dirty="0" smtClean="0">
              <a:latin typeface="Arial" charset="0"/>
              <a:cs typeface="Arial" charset="0"/>
            </a:endParaRPr>
          </a:p>
        </p:txBody>
      </p:sp>
      <p:grpSp>
        <p:nvGrpSpPr>
          <p:cNvPr id="52228" name="Grupo 3"/>
          <p:cNvGrpSpPr>
            <a:grpSpLocks/>
          </p:cNvGrpSpPr>
          <p:nvPr/>
        </p:nvGrpSpPr>
        <p:grpSpPr bwMode="auto">
          <a:xfrm>
            <a:off x="611188" y="3644900"/>
            <a:ext cx="1828800" cy="573088"/>
            <a:chOff x="1224137" y="2438243"/>
            <a:chExt cx="1828838" cy="573266"/>
          </a:xfrm>
        </p:grpSpPr>
        <p:sp>
          <p:nvSpPr>
            <p:cNvPr id="17" name="Retângulo de cantos arredondados 16"/>
            <p:cNvSpPr/>
            <p:nvPr/>
          </p:nvSpPr>
          <p:spPr>
            <a:xfrm>
              <a:off x="1224137" y="2438243"/>
              <a:ext cx="1828838" cy="57326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etângulo 17"/>
            <p:cNvSpPr/>
            <p:nvPr/>
          </p:nvSpPr>
          <p:spPr>
            <a:xfrm>
              <a:off x="1252713" y="2466827"/>
              <a:ext cx="1771687" cy="5160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>
              <a:defPPr>
                <a:defRPr lang="pt-B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2000" dirty="0">
                  <a:latin typeface="Arial" pitchFamily="34" charset="0"/>
                  <a:cs typeface="Arial" pitchFamily="34" charset="0"/>
                </a:rPr>
                <a:t>Docente</a:t>
              </a:r>
            </a:p>
          </p:txBody>
        </p:sp>
      </p:grpSp>
      <p:sp>
        <p:nvSpPr>
          <p:cNvPr id="5" name="CaixaDeTexto 6"/>
          <p:cNvSpPr txBox="1"/>
          <p:nvPr/>
        </p:nvSpPr>
        <p:spPr>
          <a:xfrm>
            <a:off x="3851275" y="2781300"/>
            <a:ext cx="1944688" cy="92333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Sem Formação de Nível Superior</a:t>
            </a:r>
          </a:p>
        </p:txBody>
      </p:sp>
      <p:sp>
        <p:nvSpPr>
          <p:cNvPr id="6" name="CaixaDeTexto 10"/>
          <p:cNvSpPr txBox="1"/>
          <p:nvPr/>
        </p:nvSpPr>
        <p:spPr>
          <a:xfrm>
            <a:off x="3708400" y="4581525"/>
            <a:ext cx="1944688" cy="92333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Com Formação de Nível Superior</a:t>
            </a:r>
          </a:p>
        </p:txBody>
      </p:sp>
      <p:cxnSp>
        <p:nvCxnSpPr>
          <p:cNvPr id="7" name="Conector de seta reta 6"/>
          <p:cNvCxnSpPr>
            <a:stCxn id="18" idx="3"/>
          </p:cNvCxnSpPr>
          <p:nvPr/>
        </p:nvCxnSpPr>
        <p:spPr>
          <a:xfrm flipV="1">
            <a:off x="2411413" y="3357563"/>
            <a:ext cx="1152525" cy="5746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>
            <a:stCxn id="18" idx="3"/>
          </p:cNvCxnSpPr>
          <p:nvPr/>
        </p:nvCxnSpPr>
        <p:spPr>
          <a:xfrm>
            <a:off x="2411413" y="3932238"/>
            <a:ext cx="1079500" cy="10810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 flipV="1">
            <a:off x="5651500" y="4005263"/>
            <a:ext cx="865188" cy="1079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>
            <a:off x="5651500" y="5084763"/>
            <a:ext cx="1081088" cy="2889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>
            <a:off x="5651500" y="5084763"/>
            <a:ext cx="936625" cy="9366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/>
          <p:nvPr/>
        </p:nvCxnSpPr>
        <p:spPr>
          <a:xfrm flipV="1">
            <a:off x="5651500" y="4725988"/>
            <a:ext cx="1008063" cy="3587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Retângulo de cantos arredondados 12"/>
          <p:cNvSpPr/>
          <p:nvPr/>
        </p:nvSpPr>
        <p:spPr bwMode="auto">
          <a:xfrm>
            <a:off x="6875463" y="4365625"/>
            <a:ext cx="1828800" cy="57308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Especialização</a:t>
            </a:r>
          </a:p>
        </p:txBody>
      </p:sp>
      <p:sp>
        <p:nvSpPr>
          <p:cNvPr id="14" name="Retângulo de cantos arredondados 13"/>
          <p:cNvSpPr/>
          <p:nvPr/>
        </p:nvSpPr>
        <p:spPr bwMode="auto">
          <a:xfrm>
            <a:off x="6875463" y="5157788"/>
            <a:ext cx="1828800" cy="57308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Mestrado</a:t>
            </a:r>
          </a:p>
        </p:txBody>
      </p:sp>
      <p:sp>
        <p:nvSpPr>
          <p:cNvPr id="15" name="Retângulo de cantos arredondados 14"/>
          <p:cNvSpPr/>
          <p:nvPr/>
        </p:nvSpPr>
        <p:spPr bwMode="auto">
          <a:xfrm>
            <a:off x="6732588" y="5876925"/>
            <a:ext cx="1828800" cy="57308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Doutorado</a:t>
            </a:r>
          </a:p>
        </p:txBody>
      </p:sp>
      <p:sp>
        <p:nvSpPr>
          <p:cNvPr id="16" name="Retângulo de cantos arredondados 15"/>
          <p:cNvSpPr/>
          <p:nvPr/>
        </p:nvSpPr>
        <p:spPr bwMode="auto">
          <a:xfrm>
            <a:off x="6723062" y="3500438"/>
            <a:ext cx="2169417" cy="64928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Não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Possuí pós- graduação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008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ítulo 1"/>
          <p:cNvSpPr>
            <a:spLocks noGrp="1"/>
          </p:cNvSpPr>
          <p:nvPr>
            <p:ph type="title"/>
          </p:nvPr>
        </p:nvSpPr>
        <p:spPr>
          <a:xfrm>
            <a:off x="395288" y="908720"/>
            <a:ext cx="8497887" cy="1008063"/>
          </a:xfrm>
        </p:spPr>
        <p:txBody>
          <a:bodyPr/>
          <a:lstStyle/>
          <a:p>
            <a:r>
              <a:rPr lang="pt-BR" sz="4000" b="1" dirty="0">
                <a:solidFill>
                  <a:schemeClr val="tx2"/>
                </a:solidFill>
                <a:latin typeface="Arial" charset="0"/>
                <a:cs typeface="Arial" charset="0"/>
              </a:rPr>
              <a:t>Regime de </a:t>
            </a:r>
            <a:r>
              <a:rPr lang="pt-BR" sz="40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Trabalho do Docente</a:t>
            </a:r>
          </a:p>
        </p:txBody>
      </p:sp>
      <p:sp>
        <p:nvSpPr>
          <p:cNvPr id="53251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2104157"/>
            <a:ext cx="8229600" cy="4421187"/>
          </a:xfrm>
        </p:spPr>
        <p:txBody>
          <a:bodyPr/>
          <a:lstStyle/>
          <a:p>
            <a:r>
              <a:rPr lang="pt-BR" sz="2800" dirty="0" smtClean="0">
                <a:latin typeface="Arial" charset="0"/>
                <a:cs typeface="Arial" charset="0"/>
              </a:rPr>
              <a:t>Vínculo do Docente com a IES</a:t>
            </a:r>
            <a:endParaRPr lang="en-US" sz="2800" dirty="0" smtClean="0">
              <a:latin typeface="Arial" charset="0"/>
              <a:cs typeface="Arial" charset="0"/>
            </a:endParaRPr>
          </a:p>
        </p:txBody>
      </p:sp>
      <p:grpSp>
        <p:nvGrpSpPr>
          <p:cNvPr id="53252" name="Grupo 3"/>
          <p:cNvGrpSpPr>
            <a:grpSpLocks/>
          </p:cNvGrpSpPr>
          <p:nvPr/>
        </p:nvGrpSpPr>
        <p:grpSpPr bwMode="auto">
          <a:xfrm>
            <a:off x="611188" y="3644900"/>
            <a:ext cx="1828800" cy="573088"/>
            <a:chOff x="1224137" y="2438243"/>
            <a:chExt cx="1828838" cy="573266"/>
          </a:xfrm>
        </p:grpSpPr>
        <p:sp>
          <p:nvSpPr>
            <p:cNvPr id="5" name="Retângulo de cantos arredondados 4"/>
            <p:cNvSpPr/>
            <p:nvPr/>
          </p:nvSpPr>
          <p:spPr>
            <a:xfrm>
              <a:off x="1224137" y="2438243"/>
              <a:ext cx="1828838" cy="57326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etângulo 5"/>
            <p:cNvSpPr/>
            <p:nvPr/>
          </p:nvSpPr>
          <p:spPr>
            <a:xfrm>
              <a:off x="1252713" y="2466827"/>
              <a:ext cx="1771687" cy="5160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>
              <a:defPPr>
                <a:defRPr lang="pt-B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2000" dirty="0"/>
                <a:t>Docente</a:t>
              </a:r>
            </a:p>
          </p:txBody>
        </p:sp>
      </p:grpSp>
      <p:sp>
        <p:nvSpPr>
          <p:cNvPr id="7" name="CaixaDeTexto 6"/>
          <p:cNvSpPr txBox="1"/>
          <p:nvPr/>
        </p:nvSpPr>
        <p:spPr>
          <a:xfrm>
            <a:off x="3851275" y="2997200"/>
            <a:ext cx="1944688" cy="40005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sz="2000" dirty="0" err="1" smtClean="0"/>
              <a:t>Horista</a:t>
            </a:r>
            <a:endParaRPr lang="pt-BR" sz="2000" dirty="0"/>
          </a:p>
        </p:txBody>
      </p:sp>
      <p:sp>
        <p:nvSpPr>
          <p:cNvPr id="8" name="CaixaDeTexto 10"/>
          <p:cNvSpPr txBox="1"/>
          <p:nvPr/>
        </p:nvSpPr>
        <p:spPr>
          <a:xfrm>
            <a:off x="6732588" y="4437063"/>
            <a:ext cx="1944687" cy="708025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sz="2000" dirty="0" smtClean="0"/>
              <a:t>Sem Dedicação Exclusiva</a:t>
            </a:r>
            <a:endParaRPr lang="pt-BR" sz="2000" dirty="0"/>
          </a:p>
        </p:txBody>
      </p:sp>
      <p:cxnSp>
        <p:nvCxnSpPr>
          <p:cNvPr id="9" name="Conector de seta reta 8"/>
          <p:cNvCxnSpPr/>
          <p:nvPr/>
        </p:nvCxnSpPr>
        <p:spPr>
          <a:xfrm flipV="1">
            <a:off x="2555875" y="3357563"/>
            <a:ext cx="1152525" cy="5746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>
            <a:off x="2555875" y="3932238"/>
            <a:ext cx="1079500" cy="1081087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3851275" y="4005263"/>
            <a:ext cx="1944688" cy="40005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sz="2000" dirty="0" smtClean="0"/>
              <a:t>Tempo Parcial</a:t>
            </a:r>
            <a:endParaRPr lang="pt-BR" sz="20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3851275" y="5013325"/>
            <a:ext cx="1944688" cy="40005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sz="2000" dirty="0" smtClean="0"/>
              <a:t>Tempo Integral</a:t>
            </a:r>
            <a:endParaRPr lang="pt-BR" sz="2000" dirty="0"/>
          </a:p>
        </p:txBody>
      </p:sp>
      <p:sp>
        <p:nvSpPr>
          <p:cNvPr id="16" name="CaixaDeTexto 10"/>
          <p:cNvSpPr txBox="1"/>
          <p:nvPr/>
        </p:nvSpPr>
        <p:spPr>
          <a:xfrm>
            <a:off x="6732588" y="5589588"/>
            <a:ext cx="1944687" cy="70802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sz="2000" dirty="0" smtClean="0"/>
              <a:t>Com Dedicação Exclusiva</a:t>
            </a:r>
            <a:endParaRPr lang="pt-BR" sz="2000" dirty="0"/>
          </a:p>
        </p:txBody>
      </p:sp>
      <p:cxnSp>
        <p:nvCxnSpPr>
          <p:cNvPr id="18" name="Conector de seta reta 17"/>
          <p:cNvCxnSpPr/>
          <p:nvPr/>
        </p:nvCxnSpPr>
        <p:spPr>
          <a:xfrm>
            <a:off x="5867400" y="5229225"/>
            <a:ext cx="647700" cy="504825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/>
          <p:nvPr/>
        </p:nvCxnSpPr>
        <p:spPr>
          <a:xfrm flipV="1">
            <a:off x="5867400" y="4797425"/>
            <a:ext cx="720725" cy="431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750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971813"/>
            <a:ext cx="8490048" cy="4150083"/>
          </a:xfrm>
        </p:spPr>
        <p:txBody>
          <a:bodyPr/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pt-BR" sz="2400" dirty="0">
                <a:cs typeface="Arial" charset="0"/>
              </a:rPr>
              <a:t>Controle de </a:t>
            </a:r>
            <a:r>
              <a:rPr lang="pt-BR" sz="2400" dirty="0" smtClean="0">
                <a:cs typeface="Arial" charset="0"/>
              </a:rPr>
              <a:t>Usuários</a:t>
            </a:r>
            <a:endParaRPr lang="pt-BR" sz="2400" dirty="0">
              <a:cs typeface="Arial" charset="0"/>
            </a:endParaRPr>
          </a:p>
          <a:p>
            <a:pPr lvl="1" algn="just">
              <a:lnSpc>
                <a:spcPct val="80000"/>
              </a:lnSpc>
              <a:buFontTx/>
              <a:buChar char="-"/>
            </a:pPr>
            <a:r>
              <a:rPr lang="pt-BR" sz="2000" dirty="0" smtClean="0">
                <a:cs typeface="Arial" charset="0"/>
              </a:rPr>
              <a:t>Inep </a:t>
            </a:r>
            <a:r>
              <a:rPr lang="pt-BR" sz="2000" dirty="0">
                <a:cs typeface="Arial" charset="0"/>
              </a:rPr>
              <a:t>entrou em  contato com todas as IES para atualizar os dados cadastrais do  </a:t>
            </a:r>
            <a:r>
              <a:rPr lang="pt-BR" sz="2000" dirty="0" smtClean="0">
                <a:cs typeface="Arial" charset="0"/>
              </a:rPr>
              <a:t>PI;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pt-BR" sz="2000" dirty="0" smtClean="0">
                <a:cs typeface="Arial" charset="0"/>
              </a:rPr>
              <a:t>Um </a:t>
            </a:r>
            <a:r>
              <a:rPr lang="pt-BR" sz="2000" dirty="0">
                <a:cs typeface="Arial" charset="0"/>
              </a:rPr>
              <a:t>único PI por IES</a:t>
            </a:r>
            <a:r>
              <a:rPr lang="pt-BR" sz="2000" dirty="0" smtClean="0">
                <a:cs typeface="Arial" charset="0"/>
              </a:rPr>
              <a:t>;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pt-BR" sz="2000" dirty="0" smtClean="0">
                <a:cs typeface="Arial" charset="0"/>
              </a:rPr>
              <a:t>Um </a:t>
            </a:r>
            <a:r>
              <a:rPr lang="pt-BR" sz="2000" dirty="0">
                <a:cs typeface="Arial" charset="0"/>
              </a:rPr>
              <a:t>mesmo CPF pode ter mais de um perfil de acesso</a:t>
            </a:r>
            <a:r>
              <a:rPr lang="pt-BR" sz="2000" dirty="0" smtClean="0">
                <a:cs typeface="Arial" charset="0"/>
              </a:rPr>
              <a:t>.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pt-BR" sz="2400" dirty="0">
                <a:latin typeface="Arial" charset="0"/>
                <a:cs typeface="Arial" charset="0"/>
              </a:rPr>
              <a:t>Definir Perfis de Acesso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r>
              <a:rPr lang="pt-BR" sz="2000" dirty="0" smtClean="0">
                <a:latin typeface="Arial" charset="0"/>
                <a:cs typeface="Arial" charset="0"/>
              </a:rPr>
              <a:t>Baseado </a:t>
            </a:r>
            <a:r>
              <a:rPr lang="pt-BR" sz="2000" dirty="0">
                <a:latin typeface="Arial" charset="0"/>
                <a:cs typeface="Arial" charset="0"/>
              </a:rPr>
              <a:t>em ações no sistema</a:t>
            </a:r>
            <a:r>
              <a:rPr lang="pt-BR" sz="2000" dirty="0" smtClean="0">
                <a:latin typeface="Arial" charset="0"/>
                <a:cs typeface="Arial" charset="0"/>
              </a:rPr>
              <a:t>.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pt-BR" sz="2400" dirty="0">
                <a:cs typeface="Arial" charset="0"/>
              </a:rPr>
              <a:t>Troca de </a:t>
            </a:r>
            <a:r>
              <a:rPr lang="pt-BR" sz="2400" dirty="0" smtClean="0">
                <a:cs typeface="Arial" charset="0"/>
              </a:rPr>
              <a:t>Senha</a:t>
            </a:r>
          </a:p>
          <a:p>
            <a:pPr lvl="1">
              <a:lnSpc>
                <a:spcPct val="80000"/>
              </a:lnSpc>
            </a:pPr>
            <a:r>
              <a:rPr lang="pt-BR" sz="2000" dirty="0" smtClean="0">
                <a:cs typeface="Arial" charset="0"/>
              </a:rPr>
              <a:t>Senha </a:t>
            </a:r>
            <a:r>
              <a:rPr lang="pt-BR" sz="2000" dirty="0">
                <a:cs typeface="Arial" charset="0"/>
              </a:rPr>
              <a:t>pode ser alterada a qualquer momento</a:t>
            </a:r>
            <a:r>
              <a:rPr lang="pt-BR" sz="2000" dirty="0" smtClean="0">
                <a:cs typeface="Arial" charset="0"/>
              </a:rPr>
              <a:t>.</a:t>
            </a:r>
          </a:p>
          <a:p>
            <a:pPr algn="just">
              <a:buFontTx/>
              <a:buChar char="-"/>
            </a:pPr>
            <a:r>
              <a:rPr lang="pt-BR" sz="2400" dirty="0" err="1" smtClean="0"/>
              <a:t>Superusuário</a:t>
            </a:r>
            <a:r>
              <a:rPr lang="pt-BR" sz="2400" dirty="0"/>
              <a:t>: </a:t>
            </a:r>
          </a:p>
          <a:p>
            <a:pPr lvl="1" algn="just">
              <a:buFontTx/>
              <a:buChar char="-"/>
            </a:pPr>
            <a:r>
              <a:rPr lang="pt-BR" sz="2000" dirty="0"/>
              <a:t>Apenas um por IES, porém, o PI pode criar outro usuário com todas as permissões do PI;</a:t>
            </a:r>
          </a:p>
          <a:p>
            <a:pPr lvl="1" algn="just">
              <a:buFontTx/>
              <a:buChar char="-"/>
            </a:pPr>
            <a:r>
              <a:rPr lang="pt-BR" sz="2000" dirty="0"/>
              <a:t>Restrição: o usuário criado com as permissões do PI </a:t>
            </a:r>
            <a:r>
              <a:rPr lang="pt-BR" sz="2000" b="1" dirty="0"/>
              <a:t>não poderá </a:t>
            </a:r>
            <a:r>
              <a:rPr lang="pt-BR" sz="2000" dirty="0"/>
              <a:t>criar novos usuários.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pt-BR" sz="2400" dirty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FontTx/>
              <a:buChar char="-"/>
            </a:pPr>
            <a:endParaRPr lang="pt-BR" sz="2400" dirty="0">
              <a:cs typeface="Arial" charset="0"/>
            </a:endParaRPr>
          </a:p>
          <a:p>
            <a:pPr marL="457200" lvl="1" indent="0">
              <a:lnSpc>
                <a:spcPct val="80000"/>
              </a:lnSpc>
              <a:buNone/>
            </a:pPr>
            <a:endParaRPr lang="pt-BR" sz="2000" dirty="0" smtClean="0">
              <a:cs typeface="Arial" charset="0"/>
            </a:endParaRPr>
          </a:p>
          <a:p>
            <a:pPr lvl="1">
              <a:lnSpc>
                <a:spcPct val="80000"/>
              </a:lnSpc>
              <a:buFontTx/>
              <a:buChar char="-"/>
            </a:pPr>
            <a:endParaRPr lang="pt-BR" sz="2000" dirty="0">
              <a:cs typeface="Arial" charset="0"/>
            </a:endParaRPr>
          </a:p>
          <a:p>
            <a:endParaRPr lang="en-US" dirty="0"/>
          </a:p>
          <a:p>
            <a:pPr lvl="1">
              <a:lnSpc>
                <a:spcPct val="80000"/>
              </a:lnSpc>
              <a:buFontTx/>
              <a:buChar char="-"/>
            </a:pPr>
            <a:endParaRPr lang="pt-BR" sz="2000" dirty="0">
              <a:cs typeface="Arial" charset="0"/>
            </a:endParaRPr>
          </a:p>
          <a:p>
            <a:pPr>
              <a:lnSpc>
                <a:spcPct val="80000"/>
              </a:lnSpc>
            </a:pPr>
            <a:endParaRPr lang="pt-BR" sz="2200" dirty="0">
              <a:cs typeface="Arial" charset="0"/>
            </a:endParaRPr>
          </a:p>
          <a:p>
            <a:endParaRPr lang="en-US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388640" y="1107717"/>
            <a:ext cx="842493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b="1" dirty="0" smtClean="0">
                <a:solidFill>
                  <a:srgbClr val="002060"/>
                </a:solidFill>
              </a:rPr>
              <a:t>Módulo Segurança</a:t>
            </a:r>
          </a:p>
        </p:txBody>
      </p:sp>
    </p:spTree>
    <p:extLst>
      <p:ext uri="{BB962C8B-B14F-4D97-AF65-F5344CB8AC3E}">
        <p14:creationId xmlns:p14="http://schemas.microsoft.com/office/powerpoint/2010/main" xmlns="" val="343812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2132856"/>
            <a:ext cx="8229600" cy="3989040"/>
          </a:xfrm>
        </p:spPr>
        <p:txBody>
          <a:bodyPr/>
          <a:lstStyle/>
          <a:p>
            <a:pPr lvl="0" algn="just"/>
            <a:r>
              <a:rPr lang="pt-BR" dirty="0" smtClean="0"/>
              <a:t>Possibilidade </a:t>
            </a:r>
            <a:r>
              <a:rPr lang="pt-BR" dirty="0"/>
              <a:t>de importação dos dados “Justificar Vínculos de alunos em anos anteriores</a:t>
            </a:r>
            <a:r>
              <a:rPr lang="pt-BR" dirty="0" smtClean="0"/>
              <a:t>”;</a:t>
            </a:r>
          </a:p>
          <a:p>
            <a:pPr lvl="0" algn="just"/>
            <a:r>
              <a:rPr lang="pt-BR" dirty="0" smtClean="0"/>
              <a:t>Backup dos dados do ano anterior, após a limpeza dos dados.</a:t>
            </a:r>
          </a:p>
          <a:p>
            <a:pPr lvl="0" algn="just"/>
            <a:endParaRPr lang="pt-BR" dirty="0"/>
          </a:p>
          <a:p>
            <a:pPr lvl="0" algn="just"/>
            <a:endParaRPr lang="pt-BR" dirty="0">
              <a:solidFill>
                <a:srgbClr val="FF0000"/>
              </a:solidFill>
            </a:endParaRPr>
          </a:p>
          <a:p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388640" y="980728"/>
            <a:ext cx="842493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b="1" dirty="0" smtClean="0">
                <a:solidFill>
                  <a:srgbClr val="002060"/>
                </a:solidFill>
              </a:rPr>
              <a:t>Módulo Migração</a:t>
            </a:r>
          </a:p>
        </p:txBody>
      </p:sp>
    </p:spTree>
    <p:extLst>
      <p:ext uri="{BB962C8B-B14F-4D97-AF65-F5344CB8AC3E}">
        <p14:creationId xmlns:p14="http://schemas.microsoft.com/office/powerpoint/2010/main" xmlns="" val="31332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ítulo 1"/>
          <p:cNvSpPr>
            <a:spLocks noGrp="1"/>
          </p:cNvSpPr>
          <p:nvPr>
            <p:ph type="title"/>
          </p:nvPr>
        </p:nvSpPr>
        <p:spPr>
          <a:xfrm>
            <a:off x="468313" y="980728"/>
            <a:ext cx="8229600" cy="720080"/>
          </a:xfrm>
        </p:spPr>
        <p:txBody>
          <a:bodyPr/>
          <a:lstStyle/>
          <a:p>
            <a:r>
              <a:rPr lang="pt-BR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Cronograma</a:t>
            </a:r>
          </a:p>
        </p:txBody>
      </p:sp>
      <p:sp>
        <p:nvSpPr>
          <p:cNvPr id="56323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844824"/>
            <a:ext cx="8640763" cy="4680520"/>
          </a:xfrm>
        </p:spPr>
        <p:txBody>
          <a:bodyPr/>
          <a:lstStyle/>
          <a:p>
            <a:r>
              <a:rPr lang="pt-BR" sz="2800" b="1" dirty="0" smtClean="0">
                <a:latin typeface="Arial" charset="0"/>
                <a:cs typeface="Arial" charset="0"/>
              </a:rPr>
              <a:t>Cronograma de Realização do Censo 2012</a:t>
            </a:r>
            <a:r>
              <a:rPr lang="pt-BR" sz="2800" dirty="0" smtClean="0">
                <a:latin typeface="Arial" charset="0"/>
                <a:cs typeface="Arial" charset="0"/>
              </a:rPr>
              <a:t> 	(Período de 01/02/2013 a 12/08/2013)</a:t>
            </a:r>
            <a:endParaRPr lang="pt-BR" sz="2800" b="1" dirty="0" smtClean="0">
              <a:latin typeface="Arial" charset="0"/>
              <a:cs typeface="Arial" charset="0"/>
            </a:endParaRPr>
          </a:p>
          <a:p>
            <a:pPr lvl="1" algn="just">
              <a:buFont typeface="Arial" charset="0"/>
              <a:buChar char="•"/>
            </a:pPr>
            <a:r>
              <a:rPr lang="pt-BR" sz="2400" dirty="0" smtClean="0">
                <a:latin typeface="Arial" charset="0"/>
                <a:cs typeface="Arial" charset="0"/>
              </a:rPr>
              <a:t>Coleta dos dados: 4 de Fevereiro a 26 de abril - IES </a:t>
            </a:r>
          </a:p>
          <a:p>
            <a:pPr lvl="1" algn="just">
              <a:buFont typeface="Arial" charset="0"/>
              <a:buChar char="•"/>
            </a:pPr>
            <a:r>
              <a:rPr lang="pt-BR" sz="2400" dirty="0" smtClean="0">
                <a:latin typeface="Arial" charset="0"/>
                <a:cs typeface="Arial" charset="0"/>
              </a:rPr>
              <a:t>Verificação da consistência dos dados: 29 de Abril a 13 de maio - Inep </a:t>
            </a:r>
          </a:p>
          <a:p>
            <a:pPr lvl="1" algn="just">
              <a:buFont typeface="Arial" charset="0"/>
              <a:buChar char="•"/>
            </a:pPr>
            <a:r>
              <a:rPr lang="pt-BR" sz="2400" dirty="0" smtClean="0">
                <a:latin typeface="Arial" charset="0"/>
                <a:cs typeface="Arial" charset="0"/>
              </a:rPr>
              <a:t>Conferência, retificação e validação dos dados: 14 de maio a 19 de junho - IES</a:t>
            </a:r>
          </a:p>
          <a:p>
            <a:pPr lvl="1" algn="just">
              <a:buFont typeface="Arial" charset="0"/>
              <a:buChar char="•"/>
            </a:pPr>
            <a:r>
              <a:rPr lang="pt-BR" sz="2400" dirty="0" smtClean="0">
                <a:latin typeface="Arial" charset="0"/>
                <a:cs typeface="Arial" charset="0"/>
              </a:rPr>
              <a:t>Consolidação e homologação dos dados: 20 de junho a 12 de Julho - Inep</a:t>
            </a:r>
          </a:p>
          <a:p>
            <a:pPr lvl="1" algn="just">
              <a:buFont typeface="Arial" charset="0"/>
              <a:buChar char="•"/>
            </a:pPr>
            <a:r>
              <a:rPr lang="pt-BR" sz="2400" dirty="0" smtClean="0">
                <a:latin typeface="Arial" charset="0"/>
                <a:cs typeface="Arial" charset="0"/>
              </a:rPr>
              <a:t>Preparação dos documentos para divulgação do dados: 15 de Julho a 12 de agosto - Inep</a:t>
            </a:r>
          </a:p>
        </p:txBody>
      </p:sp>
    </p:spTree>
    <p:extLst>
      <p:ext uri="{BB962C8B-B14F-4D97-AF65-F5344CB8AC3E}">
        <p14:creationId xmlns:p14="http://schemas.microsoft.com/office/powerpoint/2010/main" xmlns="" val="128649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ítulo 1"/>
          <p:cNvSpPr>
            <a:spLocks noGrp="1"/>
          </p:cNvSpPr>
          <p:nvPr>
            <p:ph type="title"/>
          </p:nvPr>
        </p:nvSpPr>
        <p:spPr>
          <a:xfrm>
            <a:off x="395288" y="980728"/>
            <a:ext cx="8229600" cy="792088"/>
          </a:xfrm>
        </p:spPr>
        <p:txBody>
          <a:bodyPr/>
          <a:lstStyle/>
          <a:p>
            <a:r>
              <a:rPr lang="pt-BR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Inovações Censo 2012</a:t>
            </a:r>
          </a:p>
        </p:txBody>
      </p:sp>
      <p:sp>
        <p:nvSpPr>
          <p:cNvPr id="2" name="CaixaDeTexto 1"/>
          <p:cNvSpPr txBox="1">
            <a:spLocks noChangeArrowheads="1"/>
          </p:cNvSpPr>
          <p:nvPr/>
        </p:nvSpPr>
        <p:spPr bwMode="auto">
          <a:xfrm>
            <a:off x="539750" y="1847721"/>
            <a:ext cx="8135938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5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just" eaLnBrk="1" hangingPunct="1">
              <a:buFont typeface="Arial" charset="0"/>
              <a:buChar char="•"/>
            </a:pPr>
            <a:r>
              <a:rPr lang="pt-BR" sz="2400" dirty="0">
                <a:cs typeface="Arial" charset="0"/>
              </a:rPr>
              <a:t>Acertos ou justificativas de vínculos de alunos de anos anteriores disponível no módulo aluno</a:t>
            </a:r>
            <a:r>
              <a:rPr lang="pt-BR" sz="2800" dirty="0" smtClean="0">
                <a:cs typeface="Arial" charset="0"/>
              </a:rPr>
              <a:t>:</a:t>
            </a:r>
          </a:p>
          <a:p>
            <a:pPr lvl="3" algn="just" eaLnBrk="1" hangingPunct="1"/>
            <a:r>
              <a:rPr lang="pt-BR" sz="2000" dirty="0" smtClean="0">
                <a:cs typeface="Arial" charset="0"/>
              </a:rPr>
              <a:t>- Aplicação</a:t>
            </a:r>
            <a:r>
              <a:rPr lang="pt-BR" sz="2000" dirty="0">
                <a:cs typeface="Arial" charset="0"/>
              </a:rPr>
              <a:t>;</a:t>
            </a:r>
          </a:p>
          <a:p>
            <a:pPr lvl="3" algn="just" eaLnBrk="1" hangingPunct="1"/>
            <a:r>
              <a:rPr lang="pt-BR" sz="2000" dirty="0" smtClean="0">
                <a:cs typeface="Arial" charset="0"/>
              </a:rPr>
              <a:t>- Migração dos dados dos acertos ou justificativas;</a:t>
            </a:r>
            <a:endParaRPr lang="pt-BR" sz="2000" dirty="0">
              <a:cs typeface="Arial" charset="0"/>
            </a:endParaRPr>
          </a:p>
          <a:p>
            <a:pPr lvl="1" algn="just" eaLnBrk="1" hangingPunct="1">
              <a:buFont typeface="Arial" charset="0"/>
              <a:buChar char="•"/>
            </a:pPr>
            <a:r>
              <a:rPr lang="pt-BR" sz="2400" dirty="0" smtClean="0">
                <a:cs typeface="Arial" charset="0"/>
              </a:rPr>
              <a:t>Relatórios de séries históricas </a:t>
            </a:r>
            <a:r>
              <a:rPr lang="pt-BR" sz="2400" dirty="0">
                <a:cs typeface="Arial" charset="0"/>
              </a:rPr>
              <a:t>com as principais variáveis para homologação no fechamento final do </a:t>
            </a:r>
            <a:r>
              <a:rPr lang="pt-BR" sz="2400" dirty="0" smtClean="0">
                <a:cs typeface="Arial" charset="0"/>
              </a:rPr>
              <a:t>Censo;</a:t>
            </a:r>
          </a:p>
          <a:p>
            <a:pPr lvl="1" algn="just" eaLnBrk="1" hangingPunct="1">
              <a:buFont typeface="Arial" charset="0"/>
              <a:buChar char="•"/>
            </a:pPr>
            <a:r>
              <a:rPr lang="pt-BR" sz="2400" dirty="0" smtClean="0">
                <a:cs typeface="Arial" charset="0"/>
              </a:rPr>
              <a:t>Relatório </a:t>
            </a:r>
            <a:r>
              <a:rPr lang="pt-BR" sz="2400" dirty="0">
                <a:cs typeface="Arial" charset="0"/>
              </a:rPr>
              <a:t>de avisos com possíveis erros para </a:t>
            </a:r>
            <a:r>
              <a:rPr lang="pt-BR" sz="2400" dirty="0" smtClean="0">
                <a:cs typeface="Arial" charset="0"/>
              </a:rPr>
              <a:t>confirmação / ciência </a:t>
            </a:r>
            <a:r>
              <a:rPr lang="pt-BR" sz="2400" dirty="0">
                <a:cs typeface="Arial" charset="0"/>
              </a:rPr>
              <a:t>ou acertos:</a:t>
            </a:r>
          </a:p>
          <a:p>
            <a:pPr lvl="3" algn="just" eaLnBrk="1" hangingPunct="1"/>
            <a:r>
              <a:rPr lang="pt-BR" sz="2000" dirty="0" smtClean="0">
                <a:cs typeface="Arial" charset="0"/>
              </a:rPr>
              <a:t>Exemplos:</a:t>
            </a:r>
          </a:p>
          <a:p>
            <a:pPr lvl="3" algn="just" eaLnBrk="1" hangingPunct="1"/>
            <a:r>
              <a:rPr lang="pt-BR" sz="2000" dirty="0" smtClean="0">
                <a:cs typeface="Arial" charset="0"/>
              </a:rPr>
              <a:t>- Alunos </a:t>
            </a:r>
            <a:r>
              <a:rPr lang="pt-BR" sz="2000" dirty="0">
                <a:cs typeface="Arial" charset="0"/>
              </a:rPr>
              <a:t>falecidos em uma IES e com vínculo ativo em  outra IES;</a:t>
            </a:r>
          </a:p>
          <a:p>
            <a:pPr lvl="3" algn="just" eaLnBrk="1" hangingPunct="1"/>
            <a:r>
              <a:rPr lang="pt-BR" sz="2000" dirty="0" smtClean="0">
                <a:cs typeface="Arial" charset="0"/>
              </a:rPr>
              <a:t>- Docentes </a:t>
            </a:r>
            <a:r>
              <a:rPr lang="pt-BR" sz="2000" dirty="0">
                <a:cs typeface="Arial" charset="0"/>
              </a:rPr>
              <a:t>sem graduação em uma IES e com doutorado ou mestrado em outras IES</a:t>
            </a:r>
            <a:r>
              <a:rPr lang="pt-BR" sz="2000" dirty="0" smtClean="0">
                <a:cs typeface="Arial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xmlns="" val="1495887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ítulo 1"/>
          <p:cNvSpPr>
            <a:spLocks noGrp="1"/>
          </p:cNvSpPr>
          <p:nvPr>
            <p:ph type="title"/>
          </p:nvPr>
        </p:nvSpPr>
        <p:spPr>
          <a:xfrm>
            <a:off x="395288" y="1052736"/>
            <a:ext cx="8229600" cy="649288"/>
          </a:xfrm>
        </p:spPr>
        <p:txBody>
          <a:bodyPr/>
          <a:lstStyle/>
          <a:p>
            <a:r>
              <a:rPr lang="pt-BR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IMPORTANTE</a:t>
            </a:r>
          </a:p>
        </p:txBody>
      </p:sp>
      <p:sp>
        <p:nvSpPr>
          <p:cNvPr id="54275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917849"/>
            <a:ext cx="8640763" cy="4535487"/>
          </a:xfrm>
        </p:spPr>
        <p:txBody>
          <a:bodyPr/>
          <a:lstStyle/>
          <a:p>
            <a:pPr algn="just"/>
            <a:r>
              <a:rPr lang="pt-BR" dirty="0" smtClean="0">
                <a:latin typeface="Arial" charset="0"/>
                <a:cs typeface="Arial" charset="0"/>
              </a:rPr>
              <a:t>Agilizar o Preenchimento:</a:t>
            </a:r>
          </a:p>
          <a:p>
            <a:pPr marL="457200" lvl="1" indent="0" algn="just">
              <a:buNone/>
            </a:pPr>
            <a:r>
              <a:rPr lang="pt-BR" dirty="0" smtClean="0">
                <a:latin typeface="Arial" charset="0"/>
                <a:cs typeface="Arial" charset="0"/>
              </a:rPr>
              <a:t>- O período de conferência e validação </a:t>
            </a:r>
            <a:r>
              <a:rPr lang="pt-BR" b="1" dirty="0" smtClean="0">
                <a:latin typeface="Arial" charset="0"/>
                <a:cs typeface="Arial" charset="0"/>
              </a:rPr>
              <a:t>não  deve </a:t>
            </a:r>
            <a:r>
              <a:rPr lang="pt-BR" dirty="0" smtClean="0">
                <a:latin typeface="Arial" charset="0"/>
                <a:cs typeface="Arial" charset="0"/>
              </a:rPr>
              <a:t>ser usado para preenchimento dos dados coletados pelo Censo.</a:t>
            </a:r>
          </a:p>
          <a:p>
            <a:pPr lvl="1" algn="just">
              <a:buFont typeface="Arial" charset="0"/>
              <a:buChar char="•"/>
            </a:pPr>
            <a:endParaRPr lang="pt-BR" b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just"/>
            <a:r>
              <a:rPr lang="pt-BR" dirty="0" smtClean="0">
                <a:latin typeface="Arial" charset="0"/>
                <a:cs typeface="Arial" charset="0"/>
              </a:rPr>
              <a:t>Atenção na conferência dos Relatórios:</a:t>
            </a:r>
          </a:p>
          <a:p>
            <a:pPr marL="457200" lvl="1" indent="0" algn="just">
              <a:buNone/>
            </a:pPr>
            <a:r>
              <a:rPr lang="pt-BR" dirty="0" smtClean="0">
                <a:latin typeface="Arial" charset="0"/>
                <a:cs typeface="Arial" charset="0"/>
              </a:rPr>
              <a:t>- Após período de conferência e validação dos dados não é possível qualquer alteração.</a:t>
            </a:r>
          </a:p>
        </p:txBody>
      </p:sp>
    </p:spTree>
    <p:extLst>
      <p:ext uri="{BB962C8B-B14F-4D97-AF65-F5344CB8AC3E}">
        <p14:creationId xmlns:p14="http://schemas.microsoft.com/office/powerpoint/2010/main" xmlns="" val="371451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229600" cy="720080"/>
          </a:xfrm>
        </p:spPr>
        <p:txBody>
          <a:bodyPr/>
          <a:lstStyle/>
          <a:p>
            <a:r>
              <a:rPr lang="pt-BR" b="1" dirty="0" smtClean="0">
                <a:solidFill>
                  <a:srgbClr val="002060"/>
                </a:solidFill>
              </a:rPr>
              <a:t>Base </a:t>
            </a:r>
            <a:r>
              <a:rPr lang="pt-BR" b="1" dirty="0">
                <a:solidFill>
                  <a:srgbClr val="002060"/>
                </a:solidFill>
              </a:rPr>
              <a:t>legal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2276872"/>
            <a:ext cx="8229600" cy="3845024"/>
          </a:xfrm>
        </p:spPr>
        <p:txBody>
          <a:bodyPr/>
          <a:lstStyle/>
          <a:p>
            <a:r>
              <a:rPr lang="pt-BR" dirty="0" smtClean="0"/>
              <a:t>Decreto </a:t>
            </a:r>
            <a:r>
              <a:rPr lang="pt-BR" dirty="0"/>
              <a:t>N°6.425, de 4 de abril de </a:t>
            </a:r>
            <a:r>
              <a:rPr lang="pt-BR" dirty="0" smtClean="0"/>
              <a:t>2008</a:t>
            </a:r>
          </a:p>
          <a:p>
            <a:r>
              <a:rPr lang="pt-BR" dirty="0" smtClean="0"/>
              <a:t>Portaria Normativa nº40/2007 (republicada em 29 de dezembro de 2010)</a:t>
            </a:r>
          </a:p>
          <a:p>
            <a:endParaRPr lang="pt-BR" dirty="0" smtClean="0"/>
          </a:p>
          <a:p>
            <a:pPr algn="just"/>
            <a:endParaRPr lang="pt-BR" dirty="0">
              <a:solidFill>
                <a:srgbClr val="FF00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01428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/>
          <p:cNvSpPr>
            <a:spLocks noGrp="1"/>
          </p:cNvSpPr>
          <p:nvPr>
            <p:ph type="title"/>
          </p:nvPr>
        </p:nvSpPr>
        <p:spPr>
          <a:xfrm>
            <a:off x="323850" y="980728"/>
            <a:ext cx="8229600" cy="792088"/>
          </a:xfrm>
        </p:spPr>
        <p:txBody>
          <a:bodyPr/>
          <a:lstStyle/>
          <a:p>
            <a:r>
              <a:rPr lang="pt-BR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Recursos Auxiliares</a:t>
            </a:r>
          </a:p>
        </p:txBody>
      </p:sp>
      <p:sp>
        <p:nvSpPr>
          <p:cNvPr id="30723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2420938"/>
            <a:ext cx="8229600" cy="3700462"/>
          </a:xfrm>
        </p:spPr>
        <p:txBody>
          <a:bodyPr/>
          <a:lstStyle/>
          <a:p>
            <a:pPr eaLnBrk="1" hangingPunct="1"/>
            <a:r>
              <a:rPr lang="pt-BR" sz="2600" i="1" dirty="0" smtClean="0">
                <a:latin typeface="Arial" charset="0"/>
                <a:cs typeface="Arial" charset="0"/>
              </a:rPr>
              <a:t>Hotsite </a:t>
            </a:r>
            <a:r>
              <a:rPr lang="pt-BR" sz="2600" dirty="0" smtClean="0">
                <a:latin typeface="Arial" charset="0"/>
                <a:cs typeface="Arial" charset="0"/>
              </a:rPr>
              <a:t>- </a:t>
            </a:r>
            <a:r>
              <a:rPr lang="pt-BR" sz="2600" dirty="0" smtClean="0">
                <a:latin typeface="Arial" charset="0"/>
                <a:cs typeface="Arial" charset="0"/>
                <a:hlinkClick r:id="rId2"/>
              </a:rPr>
              <a:t>http://censosuperior.inep.gov.br/</a:t>
            </a:r>
            <a:endParaRPr lang="pt-BR" sz="2600" dirty="0" smtClean="0">
              <a:latin typeface="Arial" charset="0"/>
              <a:cs typeface="Arial" charset="0"/>
            </a:endParaRPr>
          </a:p>
          <a:p>
            <a:pPr lvl="1" eaLnBrk="1" hangingPunct="1"/>
            <a:r>
              <a:rPr lang="pt-BR" sz="2200" dirty="0" smtClean="0">
                <a:latin typeface="Arial" charset="0"/>
                <a:cs typeface="Arial" charset="0"/>
              </a:rPr>
              <a:t>Navegação guiada</a:t>
            </a:r>
          </a:p>
          <a:p>
            <a:pPr lvl="1" eaLnBrk="1" hangingPunct="1"/>
            <a:r>
              <a:rPr lang="pt-BR" sz="2200" dirty="0" smtClean="0">
                <a:latin typeface="Arial" charset="0"/>
                <a:cs typeface="Arial" charset="0"/>
              </a:rPr>
              <a:t>Manuais, questionários </a:t>
            </a:r>
          </a:p>
          <a:p>
            <a:pPr lvl="1" eaLnBrk="1" hangingPunct="1"/>
            <a:r>
              <a:rPr lang="pt-BR" sz="2200" dirty="0" smtClean="0">
                <a:latin typeface="Arial" charset="0"/>
                <a:cs typeface="Arial" charset="0"/>
              </a:rPr>
              <a:t>Documentos de migração</a:t>
            </a:r>
          </a:p>
          <a:p>
            <a:pPr lvl="1" eaLnBrk="1" hangingPunct="1"/>
            <a:r>
              <a:rPr lang="pt-BR" sz="2200" dirty="0" smtClean="0">
                <a:latin typeface="Arial" charset="0"/>
                <a:cs typeface="Arial" charset="0"/>
              </a:rPr>
              <a:t>Perguntas frequentes</a:t>
            </a:r>
          </a:p>
          <a:p>
            <a:pPr lvl="1" eaLnBrk="1" hangingPunct="1"/>
            <a:r>
              <a:rPr lang="pt-BR" sz="2200" dirty="0" smtClean="0">
                <a:latin typeface="Arial" charset="0"/>
                <a:cs typeface="Arial" charset="0"/>
              </a:rPr>
              <a:t>Contatos</a:t>
            </a:r>
          </a:p>
          <a:p>
            <a:pPr eaLnBrk="1" hangingPunct="1"/>
            <a:r>
              <a:rPr lang="pt-BR" sz="2600" dirty="0" smtClean="0">
                <a:latin typeface="Arial" charset="0"/>
                <a:cs typeface="Arial" charset="0"/>
              </a:rPr>
              <a:t>Sistema - </a:t>
            </a:r>
            <a:r>
              <a:rPr lang="pt-BR" sz="2600" dirty="0" smtClean="0">
                <a:latin typeface="Arial" charset="0"/>
                <a:cs typeface="Arial" charset="0"/>
                <a:hlinkClick r:id="rId3"/>
              </a:rPr>
              <a:t>http://sistemascensosuperior.inep.gov.br/</a:t>
            </a:r>
            <a:endParaRPr lang="pt-BR" sz="26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288" y="14843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Obrigada!</a:t>
            </a:r>
            <a:endParaRPr lang="pt-B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5603" name="Espaço Reservado para Conteúdo 2"/>
          <p:cNvSpPr>
            <a:spLocks noGrp="1"/>
          </p:cNvSpPr>
          <p:nvPr>
            <p:ph idx="1"/>
          </p:nvPr>
        </p:nvSpPr>
        <p:spPr>
          <a:xfrm>
            <a:off x="-107950" y="2968625"/>
            <a:ext cx="8229600" cy="370046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pt-BR" smtClean="0">
                <a:latin typeface="Arial" charset="0"/>
                <a:cs typeface="Arial" charset="0"/>
              </a:rPr>
              <a:t>			</a:t>
            </a:r>
            <a:r>
              <a:rPr lang="pt-BR" sz="2200" smtClean="0">
                <a:latin typeface="Arial" charset="0"/>
                <a:cs typeface="Arial" charset="0"/>
              </a:rPr>
              <a:t>censosuperior@inep.gov.br</a:t>
            </a:r>
          </a:p>
          <a:p>
            <a:pPr algn="ctr">
              <a:buFont typeface="Arial" charset="0"/>
              <a:buNone/>
            </a:pPr>
            <a:r>
              <a:rPr lang="pt-BR" sz="2200" smtClean="0">
                <a:latin typeface="Arial" charset="0"/>
                <a:cs typeface="Arial" charset="0"/>
              </a:rPr>
              <a:t>			</a:t>
            </a:r>
          </a:p>
          <a:p>
            <a:pPr algn="ctr">
              <a:buFont typeface="Arial" charset="0"/>
              <a:buNone/>
            </a:pPr>
            <a:r>
              <a:rPr lang="pt-BR" sz="2200" smtClean="0">
                <a:latin typeface="Arial" charset="0"/>
                <a:cs typeface="Arial" charset="0"/>
              </a:rPr>
              <a:t>		(61) 2022.3122</a:t>
            </a:r>
          </a:p>
          <a:p>
            <a:pPr algn="ctr">
              <a:buFont typeface="Arial" charset="0"/>
              <a:buNone/>
            </a:pPr>
            <a:r>
              <a:rPr lang="pt-BR" sz="2200" smtClean="0">
                <a:latin typeface="Arial" charset="0"/>
                <a:cs typeface="Arial" charset="0"/>
              </a:rPr>
              <a:t>		(61) 2022.3128</a:t>
            </a:r>
          </a:p>
          <a:p>
            <a:pPr algn="ctr">
              <a:buFont typeface="Arial" charset="0"/>
              <a:buNone/>
            </a:pPr>
            <a:r>
              <a:rPr lang="pt-BR" sz="2200" smtClean="0">
                <a:latin typeface="Arial" charset="0"/>
                <a:cs typeface="Arial" charset="0"/>
              </a:rPr>
              <a:t>		(61) 2022.3130</a:t>
            </a:r>
          </a:p>
          <a:p>
            <a:pPr algn="ctr">
              <a:buFont typeface="Arial" charset="0"/>
              <a:buNone/>
            </a:pPr>
            <a:r>
              <a:rPr lang="pt-BR" sz="2200" smtClean="0">
                <a:latin typeface="Arial" charset="0"/>
                <a:cs typeface="Arial" charset="0"/>
              </a:rPr>
              <a:t>		(61) 2022.3131</a:t>
            </a:r>
          </a:p>
          <a:p>
            <a:pPr algn="ctr">
              <a:buFont typeface="Arial" charset="0"/>
              <a:buNone/>
            </a:pPr>
            <a:r>
              <a:rPr lang="pt-BR" sz="2200" smtClean="0">
                <a:latin typeface="Arial" charset="0"/>
                <a:cs typeface="Arial" charset="0"/>
              </a:rPr>
              <a:t>		(61) 2022.3132</a:t>
            </a:r>
          </a:p>
          <a:p>
            <a:pPr algn="ctr">
              <a:buFont typeface="Arial" charset="0"/>
              <a:buNone/>
            </a:pPr>
            <a:r>
              <a:rPr lang="pt-BR" sz="2200" smtClean="0">
                <a:latin typeface="Arial" charset="0"/>
                <a:cs typeface="Arial" charset="0"/>
              </a:rPr>
              <a:t>		(61) 2022.3138</a:t>
            </a:r>
          </a:p>
          <a:p>
            <a:pPr>
              <a:buFont typeface="Arial" charset="0"/>
              <a:buNone/>
            </a:pPr>
            <a:r>
              <a:rPr lang="pt-BR" sz="2800" smtClean="0">
                <a:latin typeface="Arial" charset="0"/>
                <a:cs typeface="Arial" charset="0"/>
              </a:rPr>
              <a:t>			</a:t>
            </a:r>
          </a:p>
          <a:p>
            <a:pPr>
              <a:buFont typeface="Arial" charset="0"/>
              <a:buNone/>
            </a:pPr>
            <a:r>
              <a:rPr lang="pt-BR" sz="2800" smtClean="0">
                <a:solidFill>
                  <a:srgbClr val="FF0000"/>
                </a:solidFill>
                <a:latin typeface="Arial" charset="0"/>
                <a:cs typeface="Arial" charset="0"/>
              </a:rPr>
              <a:t>				</a:t>
            </a:r>
            <a:endParaRPr lang="pt-BR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>
              <a:buFont typeface="Arial" charset="0"/>
              <a:buNone/>
            </a:pPr>
            <a:endParaRPr lang="pt-BR" smtClean="0">
              <a:latin typeface="Arial" charset="0"/>
              <a:cs typeface="Arial" charset="0"/>
            </a:endParaRPr>
          </a:p>
        </p:txBody>
      </p:sp>
      <p:pic>
        <p:nvPicPr>
          <p:cNvPr id="25604" name="Imagem 5" descr="email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4438" y="2997200"/>
            <a:ext cx="67786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Imagem 7" descr="telefone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3933825"/>
            <a:ext cx="57626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229600" cy="720080"/>
          </a:xfrm>
        </p:spPr>
        <p:txBody>
          <a:bodyPr/>
          <a:lstStyle/>
          <a:p>
            <a:r>
              <a:rPr lang="pt-BR" b="1" dirty="0" smtClean="0">
                <a:solidFill>
                  <a:srgbClr val="002060"/>
                </a:solidFill>
              </a:rPr>
              <a:t>Objetivos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772816"/>
            <a:ext cx="8229600" cy="4896544"/>
          </a:xfrm>
        </p:spPr>
        <p:txBody>
          <a:bodyPr/>
          <a:lstStyle/>
          <a:p>
            <a:pPr algn="just"/>
            <a:r>
              <a:rPr lang="pt-BR" sz="2800" dirty="0" smtClean="0"/>
              <a:t>Oferecer informações </a:t>
            </a:r>
            <a:r>
              <a:rPr lang="pt-BR" sz="2800" dirty="0"/>
              <a:t>estatísticas confiáveis, que permitam conhecer e acompanhar o sistema brasileiro de Educação </a:t>
            </a:r>
            <a:r>
              <a:rPr lang="pt-BR" sz="2800" dirty="0" smtClean="0"/>
              <a:t>Superior;</a:t>
            </a:r>
          </a:p>
          <a:p>
            <a:pPr algn="just"/>
            <a:r>
              <a:rPr lang="pt-BR" sz="2800" dirty="0" smtClean="0"/>
              <a:t>Subsidiar o </a:t>
            </a:r>
            <a:r>
              <a:rPr lang="pt-BR" sz="2800" dirty="0"/>
              <a:t>MEC nas atividades de acompanhamento, avaliação e </a:t>
            </a:r>
            <a:r>
              <a:rPr lang="pt-BR" sz="2800" dirty="0" smtClean="0"/>
              <a:t>fomento (avaliação </a:t>
            </a:r>
            <a:r>
              <a:rPr lang="pt-BR" sz="2800" i="1" dirty="0" smtClean="0"/>
              <a:t>in loco</a:t>
            </a:r>
            <a:r>
              <a:rPr lang="pt-BR" sz="2800" dirty="0" smtClean="0"/>
              <a:t>, processos regulatórios, PROUNI, SISU, FIES), Programa de Expansão e Melhoria da qualidade da Educação Superior;</a:t>
            </a:r>
          </a:p>
          <a:p>
            <a:pPr algn="just"/>
            <a:r>
              <a:rPr lang="pt-BR" sz="2800" dirty="0" smtClean="0"/>
              <a:t> </a:t>
            </a:r>
            <a:r>
              <a:rPr lang="pt-BR" sz="2000" dirty="0" smtClean="0"/>
              <a:t>	INSTRUÇÃO </a:t>
            </a:r>
            <a:r>
              <a:rPr lang="pt-BR" sz="2000" dirty="0"/>
              <a:t>NORMATIVA Nº 3, DE 23 DE JANEIRO DE </a:t>
            </a:r>
            <a:r>
              <a:rPr lang="pt-BR" sz="2000" dirty="0" smtClean="0"/>
              <a:t>	2013</a:t>
            </a:r>
            <a:r>
              <a:rPr lang="pt-BR" sz="2000" dirty="0"/>
              <a:t>: subsidiar o ato regulatório de alteração do número de </a:t>
            </a:r>
            <a:r>
              <a:rPr lang="pt-BR" sz="2000" dirty="0" smtClean="0"/>
              <a:t>	vagas </a:t>
            </a:r>
            <a:r>
              <a:rPr lang="pt-BR" sz="2000" dirty="0"/>
              <a:t>de cursos superiores de </a:t>
            </a:r>
            <a:r>
              <a:rPr lang="pt-BR" sz="2000" dirty="0" smtClean="0"/>
              <a:t>graduação.</a:t>
            </a:r>
            <a:endParaRPr lang="pt-BR" sz="2000" dirty="0"/>
          </a:p>
          <a:p>
            <a:pPr algn="just">
              <a:buFont typeface="Wingdings" pitchFamily="2" charset="2"/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19316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8229600" cy="792088"/>
          </a:xfrm>
        </p:spPr>
        <p:txBody>
          <a:bodyPr/>
          <a:lstStyle/>
          <a:p>
            <a:r>
              <a:rPr lang="pt-BR" b="1" dirty="0">
                <a:solidFill>
                  <a:srgbClr val="002060"/>
                </a:solidFill>
              </a:rPr>
              <a:t>Objetivos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4277072"/>
          </a:xfrm>
        </p:spPr>
        <p:txBody>
          <a:bodyPr/>
          <a:lstStyle/>
          <a:p>
            <a:pPr algn="just"/>
            <a:r>
              <a:rPr lang="pt-BR" sz="2800" dirty="0"/>
              <a:t>Cálculo de indicadores para subsidiar a formulação e implementação de políticas </a:t>
            </a:r>
            <a:r>
              <a:rPr lang="pt-BR" sz="2800" dirty="0" smtClean="0"/>
              <a:t>públicas</a:t>
            </a:r>
            <a:r>
              <a:rPr lang="pt-BR" sz="2800" dirty="0" smtClean="0">
                <a:latin typeface="Arial" charset="0"/>
                <a:cs typeface="Arial" charset="0"/>
              </a:rPr>
              <a:t>(CPC </a:t>
            </a:r>
            <a:r>
              <a:rPr lang="pt-BR" sz="2800" dirty="0">
                <a:latin typeface="Arial" charset="0"/>
                <a:cs typeface="Arial" charset="0"/>
              </a:rPr>
              <a:t>e IGC</a:t>
            </a:r>
            <a:r>
              <a:rPr lang="pt-BR" sz="2800" dirty="0" smtClean="0">
                <a:latin typeface="Arial" charset="0"/>
                <a:cs typeface="Arial" charset="0"/>
              </a:rPr>
              <a:t>);</a:t>
            </a:r>
            <a:endParaRPr lang="pt-BR" sz="2800" dirty="0"/>
          </a:p>
          <a:p>
            <a:pPr algn="just"/>
            <a:r>
              <a:rPr lang="pt-BR" sz="2800" dirty="0" smtClean="0"/>
              <a:t>Subsidiar </a:t>
            </a:r>
            <a:r>
              <a:rPr lang="pt-BR" sz="2800" dirty="0"/>
              <a:t>o trabalho dos gestores das diferentes instâncias e esferas de governo, de instituições de âmbito público e privado, de pesquisadores, especialistas e estudantes do Brasil e de outros </a:t>
            </a:r>
            <a:r>
              <a:rPr lang="pt-BR" sz="2800" dirty="0" smtClean="0"/>
              <a:t>países, bem </a:t>
            </a:r>
            <a:r>
              <a:rPr lang="pt-BR" sz="2800" dirty="0"/>
              <a:t>como de organismos </a:t>
            </a:r>
            <a:r>
              <a:rPr lang="pt-BR" sz="2800" dirty="0" smtClean="0"/>
              <a:t>internacionais </a:t>
            </a:r>
            <a:r>
              <a:rPr lang="pt-BR" sz="2800" dirty="0"/>
              <a:t>(OCDE, Unesco, </a:t>
            </a:r>
            <a:r>
              <a:rPr lang="pt-BR" sz="2800" dirty="0" smtClean="0"/>
              <a:t>OEI e Mercosul);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94676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8229600" cy="936104"/>
          </a:xfrm>
        </p:spPr>
        <p:txBody>
          <a:bodyPr/>
          <a:lstStyle/>
          <a:p>
            <a:r>
              <a:rPr lang="pt-BR" b="1" dirty="0" smtClean="0">
                <a:solidFill>
                  <a:srgbClr val="002060"/>
                </a:solidFill>
              </a:rPr>
              <a:t>Preenchimento do Censo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2060848"/>
            <a:ext cx="8229600" cy="4320480"/>
          </a:xfrm>
        </p:spPr>
        <p:txBody>
          <a:bodyPr/>
          <a:lstStyle/>
          <a:p>
            <a:pPr marL="0" indent="0" algn="just">
              <a:buNone/>
            </a:pPr>
            <a:r>
              <a:rPr lang="pt-BR" sz="2000" b="1" i="1" dirty="0" smtClean="0"/>
              <a:t>Responsáveis pelo preenchimento:</a:t>
            </a:r>
            <a:endParaRPr lang="pt-BR" sz="2000" b="1" i="1" dirty="0"/>
          </a:p>
          <a:p>
            <a:pPr lvl="0" algn="just"/>
            <a:r>
              <a:rPr lang="pt-BR" sz="2000" dirty="0" smtClean="0"/>
              <a:t>Decreto </a:t>
            </a:r>
            <a:r>
              <a:rPr lang="pt-BR" sz="2000" dirty="0"/>
              <a:t>N°6.425, de 4 de abril de 2008</a:t>
            </a:r>
            <a:r>
              <a:rPr lang="pt-BR" sz="2000" dirty="0" smtClean="0"/>
              <a:t> - Paragrafo Único </a:t>
            </a:r>
            <a:r>
              <a:rPr lang="pt-BR" sz="2000" i="1" dirty="0" smtClean="0"/>
              <a:t>“O </a:t>
            </a:r>
            <a:r>
              <a:rPr lang="pt-BR" sz="2000" i="1" dirty="0"/>
              <a:t>representante legal da instituição de educação superior é responsável pela exatidão e fidedignidade das informações prestadas para o </a:t>
            </a:r>
            <a:r>
              <a:rPr lang="pt-BR" sz="2000" i="1" dirty="0" smtClean="0"/>
              <a:t>censo, </a:t>
            </a:r>
            <a:r>
              <a:rPr lang="pt-BR" sz="2000" i="1" dirty="0"/>
              <a:t>no limite de suas atribuições institucionais</a:t>
            </a:r>
            <a:r>
              <a:rPr lang="pt-BR" sz="2000" i="1" dirty="0" smtClean="0"/>
              <a:t>.”</a:t>
            </a:r>
            <a:endParaRPr lang="pt-BR" sz="2000" dirty="0"/>
          </a:p>
          <a:p>
            <a:r>
              <a:rPr lang="pt-BR" sz="2000" dirty="0" smtClean="0"/>
              <a:t>Indicação do Pesquisador </a:t>
            </a:r>
            <a:r>
              <a:rPr lang="pt-BR" sz="2000" dirty="0"/>
              <a:t>Institucional (PI) </a:t>
            </a:r>
            <a:r>
              <a:rPr lang="pt-BR" sz="2000" dirty="0" smtClean="0"/>
              <a:t>pelo </a:t>
            </a:r>
            <a:r>
              <a:rPr lang="pt-BR" sz="2000" dirty="0"/>
              <a:t>dirigente da IES como seu representante </a:t>
            </a:r>
            <a:r>
              <a:rPr lang="pt-BR" sz="2000" b="1" dirty="0"/>
              <a:t>oficial</a:t>
            </a:r>
            <a:r>
              <a:rPr lang="pt-BR" sz="2000" dirty="0"/>
              <a:t>, junto ao Inep, responsável pelo fornecimento das informações. </a:t>
            </a:r>
            <a:endParaRPr lang="pt-BR" sz="2000" i="1" dirty="0" smtClean="0"/>
          </a:p>
          <a:p>
            <a:pPr lvl="0" algn="just"/>
            <a:r>
              <a:rPr lang="pt-BR" sz="2000" dirty="0" smtClean="0"/>
              <a:t>Não </a:t>
            </a:r>
            <a:r>
              <a:rPr lang="pt-BR" sz="2000" dirty="0"/>
              <a:t>existe um sistema integrado com </a:t>
            </a:r>
            <a:r>
              <a:rPr lang="pt-BR" sz="2000" dirty="0" err="1" smtClean="0"/>
              <a:t>e-MEC</a:t>
            </a:r>
            <a:r>
              <a:rPr lang="pt-BR" sz="2000" dirty="0" smtClean="0"/>
              <a:t> </a:t>
            </a:r>
            <a:r>
              <a:rPr lang="pt-BR" sz="2000" dirty="0"/>
              <a:t>para cadastrar Procurador Institucional e </a:t>
            </a:r>
            <a:r>
              <a:rPr lang="pt-BR" sz="2000" dirty="0" smtClean="0"/>
              <a:t>PI.</a:t>
            </a:r>
          </a:p>
          <a:p>
            <a:pPr lvl="0" algn="just"/>
            <a:r>
              <a:rPr lang="pt-BR" sz="2000" dirty="0" smtClean="0"/>
              <a:t>Mesmo </a:t>
            </a:r>
            <a:r>
              <a:rPr lang="pt-BR" sz="2000" dirty="0"/>
              <a:t>que o PI  e Procurador sejam a mesma pessoa é necessário o cadastramento ou alteração das informações nos dois sistemas.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57046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229600" cy="720080"/>
          </a:xfrm>
        </p:spPr>
        <p:txBody>
          <a:bodyPr/>
          <a:lstStyle/>
          <a:p>
            <a:r>
              <a:rPr lang="pt-BR" b="1" dirty="0" smtClean="0">
                <a:solidFill>
                  <a:srgbClr val="002060"/>
                </a:solidFill>
              </a:rPr>
              <a:t>Sistema de Coleta - </a:t>
            </a:r>
            <a:r>
              <a:rPr lang="pt-BR" b="1" dirty="0" err="1" smtClean="0">
                <a:solidFill>
                  <a:srgbClr val="002060"/>
                </a:solidFill>
              </a:rPr>
              <a:t>Censup</a:t>
            </a:r>
            <a:r>
              <a:rPr lang="pt-BR" dirty="0" smtClean="0">
                <a:solidFill>
                  <a:srgbClr val="002060"/>
                </a:solidFill>
              </a:rPr>
              <a:t> 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916832"/>
            <a:ext cx="8496944" cy="4464496"/>
          </a:xfrm>
        </p:spPr>
        <p:txBody>
          <a:bodyPr/>
          <a:lstStyle/>
          <a:p>
            <a:pPr algn="just"/>
            <a:r>
              <a:rPr lang="pt-BR" sz="2200" dirty="0" smtClean="0"/>
              <a:t>Sistema </a:t>
            </a:r>
            <a:r>
              <a:rPr lang="pt-BR" sz="2200" dirty="0"/>
              <a:t>é composto de </a:t>
            </a:r>
            <a:r>
              <a:rPr lang="pt-BR" sz="2200" dirty="0" smtClean="0"/>
              <a:t>módulos integrados (IES, Curso, Aluno, Docente, Fechamento, Relatórios, Migração, Segurança).</a:t>
            </a:r>
          </a:p>
          <a:p>
            <a:pPr algn="just"/>
            <a:r>
              <a:rPr lang="pt-BR" sz="2200" dirty="0" smtClean="0"/>
              <a:t>Dados cadastrais – de responsabilidade do sistema </a:t>
            </a:r>
            <a:r>
              <a:rPr lang="pt-BR" sz="2200" dirty="0" err="1" smtClean="0"/>
              <a:t>e-MEC</a:t>
            </a:r>
            <a:r>
              <a:rPr lang="pt-BR" sz="2200" dirty="0"/>
              <a:t>.</a:t>
            </a:r>
            <a:endParaRPr lang="pt-BR" sz="2200" dirty="0" smtClean="0"/>
          </a:p>
          <a:p>
            <a:pPr algn="just"/>
            <a:r>
              <a:rPr lang="pt-BR" sz="2200" dirty="0" smtClean="0"/>
              <a:t>As estatísticas de alunos e docentes refletem apenas os cursos e IES presentes no Cadastro </a:t>
            </a:r>
            <a:r>
              <a:rPr lang="pt-BR" sz="2200" dirty="0" err="1" smtClean="0"/>
              <a:t>e-MEC</a:t>
            </a:r>
            <a:r>
              <a:rPr lang="pt-BR" sz="2200" dirty="0" smtClean="0"/>
              <a:t>. E-MEC é a única fonte de dados cadastrais para o Censo.</a:t>
            </a:r>
          </a:p>
          <a:p>
            <a:pPr lvl="0" algn="just"/>
            <a:r>
              <a:rPr lang="pt-BR" sz="2200" dirty="0" smtClean="0"/>
              <a:t>A carga</a:t>
            </a:r>
            <a:r>
              <a:rPr lang="pt-BR" sz="2200" dirty="0"/>
              <a:t> </a:t>
            </a:r>
            <a:r>
              <a:rPr lang="pt-BR" sz="2200" dirty="0" smtClean="0"/>
              <a:t>inicial do Censo é feita a partir </a:t>
            </a:r>
            <a:r>
              <a:rPr lang="pt-BR" sz="2200" dirty="0"/>
              <a:t>da VIEW </a:t>
            </a:r>
            <a:r>
              <a:rPr lang="pt-BR" sz="2200" dirty="0" smtClean="0"/>
              <a:t>disponibilizada pelo Cadastro </a:t>
            </a:r>
            <a:r>
              <a:rPr lang="pt-BR" sz="2200" dirty="0" err="1" smtClean="0"/>
              <a:t>e-MEC</a:t>
            </a:r>
            <a:r>
              <a:rPr lang="pt-BR" sz="2200" dirty="0" smtClean="0"/>
              <a:t>.</a:t>
            </a:r>
            <a:endParaRPr lang="pt-BR" sz="2200" dirty="0"/>
          </a:p>
          <a:p>
            <a:pPr algn="just"/>
            <a:r>
              <a:rPr lang="pt-BR" sz="2200" dirty="0" smtClean="0"/>
              <a:t>Após carga inicial </a:t>
            </a:r>
            <a:r>
              <a:rPr lang="pt-BR" sz="2200" dirty="0"/>
              <a:t>somente atualizações pontuais </a:t>
            </a:r>
            <a:r>
              <a:rPr lang="pt-BR" sz="2200" dirty="0" smtClean="0"/>
              <a:t>são realizadas. </a:t>
            </a:r>
          </a:p>
        </p:txBody>
      </p:sp>
    </p:spTree>
    <p:extLst>
      <p:ext uri="{BB962C8B-B14F-4D97-AF65-F5344CB8AC3E}">
        <p14:creationId xmlns:p14="http://schemas.microsoft.com/office/powerpoint/2010/main" xmlns="" val="367055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19894</TotalTime>
  <Words>2963</Words>
  <Application>Microsoft Office PowerPoint</Application>
  <PresentationFormat>Apresentação na tela (4:3)</PresentationFormat>
  <Paragraphs>438</Paragraphs>
  <Slides>51</Slides>
  <Notes>0</Notes>
  <HiddenSlides>3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51</vt:i4>
      </vt:variant>
    </vt:vector>
  </HeadingPairs>
  <TitlesOfParts>
    <vt:vector size="53" baseType="lpstr">
      <vt:lpstr>Tema do Office</vt:lpstr>
      <vt:lpstr>Planilha</vt:lpstr>
      <vt:lpstr>Censo da Educação Superior 2012</vt:lpstr>
      <vt:lpstr>Sumário</vt:lpstr>
      <vt:lpstr>Censo da Educação Superior </vt:lpstr>
      <vt:lpstr>Censo da Educação Superior</vt:lpstr>
      <vt:lpstr>Base legal</vt:lpstr>
      <vt:lpstr>Objetivos</vt:lpstr>
      <vt:lpstr>Objetivos</vt:lpstr>
      <vt:lpstr>Preenchimento do Censo</vt:lpstr>
      <vt:lpstr>Sistema de Coleta - Censup </vt:lpstr>
      <vt:lpstr>Fluxo de Preenchimento</vt:lpstr>
      <vt:lpstr>Carga de Dados</vt:lpstr>
      <vt:lpstr>Módulo IES</vt:lpstr>
      <vt:lpstr>Módulo Cursos</vt:lpstr>
      <vt:lpstr>Slide 14</vt:lpstr>
      <vt:lpstr>Slide 15</vt:lpstr>
      <vt:lpstr>Slide 16</vt:lpstr>
      <vt:lpstr>Módulo Curso</vt:lpstr>
      <vt:lpstr>Slide 18</vt:lpstr>
      <vt:lpstr>Observações Importantes</vt:lpstr>
      <vt:lpstr>Censup 2012</vt:lpstr>
      <vt:lpstr>Slide 21</vt:lpstr>
      <vt:lpstr>Slide 22</vt:lpstr>
      <vt:lpstr>Slide 23</vt:lpstr>
      <vt:lpstr>Slide 24</vt:lpstr>
      <vt:lpstr>Slide 25</vt:lpstr>
      <vt:lpstr>Slide 26</vt:lpstr>
      <vt:lpstr>Justificativa do vínculo do aluno de 2011 para 2012</vt:lpstr>
      <vt:lpstr>Ações para justificativas dos vínculos incoerentes</vt:lpstr>
      <vt:lpstr>Ações para justificativas dos vínculos incoerentes</vt:lpstr>
      <vt:lpstr>Situação do Aluno e Data de Ingresso no mesmo curso e na mesma IES </vt:lpstr>
      <vt:lpstr>Slide 31</vt:lpstr>
      <vt:lpstr>Justificativa de inclusão de alunos com ano de ingresso diferente de 2012</vt:lpstr>
      <vt:lpstr>Informações do Aluno</vt:lpstr>
      <vt:lpstr>Cálculo de Ingressante e Matrículas</vt:lpstr>
      <vt:lpstr>Slide 35</vt:lpstr>
      <vt:lpstr>Módulo Docente </vt:lpstr>
      <vt:lpstr> Observações Importantes</vt:lpstr>
      <vt:lpstr>Observações Importantes</vt:lpstr>
      <vt:lpstr>Slide 39</vt:lpstr>
      <vt:lpstr>Afastamento docente</vt:lpstr>
      <vt:lpstr>Situação de vínculo do docente</vt:lpstr>
      <vt:lpstr>Escolaridade e Grau de Formação do Docente </vt:lpstr>
      <vt:lpstr>Informações do Docente   Escolaridade e Grau de Formação</vt:lpstr>
      <vt:lpstr>Regime de Trabalho do Docente</vt:lpstr>
      <vt:lpstr>Slide 45</vt:lpstr>
      <vt:lpstr>Slide 46</vt:lpstr>
      <vt:lpstr>Cronograma</vt:lpstr>
      <vt:lpstr>Inovações Censo 2012</vt:lpstr>
      <vt:lpstr>IMPORTANTE</vt:lpstr>
      <vt:lpstr>Recursos Auxiliares</vt:lpstr>
      <vt:lpstr>Obrigada!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christyne.silva</dc:creator>
  <cp:lastModifiedBy>laura</cp:lastModifiedBy>
  <cp:revision>356</cp:revision>
  <cp:lastPrinted>2013-02-19T14:25:39Z</cp:lastPrinted>
  <dcterms:created xsi:type="dcterms:W3CDTF">2010-10-13T12:22:18Z</dcterms:created>
  <dcterms:modified xsi:type="dcterms:W3CDTF">2013-03-07T13:47:34Z</dcterms:modified>
</cp:coreProperties>
</file>